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01" r:id="rId3"/>
    <p:sldId id="290" r:id="rId4"/>
    <p:sldId id="257" r:id="rId5"/>
    <p:sldId id="258" r:id="rId6"/>
    <p:sldId id="263" r:id="rId7"/>
    <p:sldId id="292" r:id="rId8"/>
    <p:sldId id="272" r:id="rId9"/>
    <p:sldId id="294" r:id="rId10"/>
    <p:sldId id="271" r:id="rId11"/>
    <p:sldId id="273" r:id="rId12"/>
    <p:sldId id="296" r:id="rId13"/>
    <p:sldId id="275" r:id="rId14"/>
    <p:sldId id="284" r:id="rId15"/>
    <p:sldId id="259" r:id="rId16"/>
    <p:sldId id="298" r:id="rId17"/>
    <p:sldId id="279" r:id="rId18"/>
    <p:sldId id="303" r:id="rId19"/>
    <p:sldId id="260" r:id="rId20"/>
    <p:sldId id="288" r:id="rId21"/>
    <p:sldId id="286" r:id="rId22"/>
    <p:sldId id="282" r:id="rId23"/>
    <p:sldId id="291" r:id="rId24"/>
    <p:sldId id="300" r:id="rId25"/>
    <p:sldId id="30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4660"/>
  </p:normalViewPr>
  <p:slideViewPr>
    <p:cSldViewPr snapToGrid="0">
      <p:cViewPr varScale="1">
        <p:scale>
          <a:sx n="83" d="100"/>
          <a:sy n="83" d="100"/>
        </p:scale>
        <p:origin x="55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E8BDC-BE46-4AD4-A466-1D525E03517F}" type="datetimeFigureOut">
              <a:rPr lang="en-US" smtClean="0"/>
              <a:t>7/11/2020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40E25-A077-4EED-9391-1A77F10FF787}" type="slidenum">
              <a:rPr lang="en-US" smtClean="0"/>
              <a:t>‹#›</a:t>
            </a:fld>
            <a:endParaRPr lang="en-US"/>
          </a:p>
        </p:txBody>
      </p:sp>
    </p:spTree>
    <p:extLst>
      <p:ext uri="{BB962C8B-B14F-4D97-AF65-F5344CB8AC3E}">
        <p14:creationId xmlns:p14="http://schemas.microsoft.com/office/powerpoint/2010/main" val="4229739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at first appears to be difficult to make the case for free trade because economists concede the basic point of the arguments for tariffs: The government</a:t>
            </a:r>
            <a:r>
              <a:rPr lang="en-US" baseline="0" dirty="0" smtClean="0"/>
              <a:t> has the ability to transfer wealth from one region of the country to another. If the government can enrich Alabama at the expense of Michigan, why can’t the government enrich Alabama at the expense of China?</a:t>
            </a:r>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1</a:t>
            </a:fld>
            <a:endParaRPr lang="en-US"/>
          </a:p>
        </p:txBody>
      </p:sp>
    </p:spTree>
    <p:extLst>
      <p:ext uri="{BB962C8B-B14F-4D97-AF65-F5344CB8AC3E}">
        <p14:creationId xmlns:p14="http://schemas.microsoft.com/office/powerpoint/2010/main" val="693636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The opportunity cost of the domestic production is shifted to some degree to the foreign </a:t>
            </a:r>
            <a:r>
              <a:rPr lang="en-US" sz="1200" b="1" dirty="0" smtClean="0"/>
              <a:t>country</a:t>
            </a:r>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17</a:t>
            </a:fld>
            <a:endParaRPr lang="en-US"/>
          </a:p>
        </p:txBody>
      </p:sp>
    </p:spTree>
    <p:extLst>
      <p:ext uri="{BB962C8B-B14F-4D97-AF65-F5344CB8AC3E}">
        <p14:creationId xmlns:p14="http://schemas.microsoft.com/office/powerpoint/2010/main" val="255654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There is no homogenous blob of capital. The capital structure of the economy is</a:t>
            </a:r>
            <a:r>
              <a:rPr lang="en-US" sz="1200" b="1" baseline="0" dirty="0" smtClean="0"/>
              <a:t> a complex web of connections. If one industry expands, other industries expand and contract. The effects </a:t>
            </a:r>
            <a:endParaRPr lang="en-US"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18</a:t>
            </a:fld>
            <a:endParaRPr lang="en-US"/>
          </a:p>
        </p:txBody>
      </p:sp>
    </p:spTree>
    <p:extLst>
      <p:ext uri="{BB962C8B-B14F-4D97-AF65-F5344CB8AC3E}">
        <p14:creationId xmlns:p14="http://schemas.microsoft.com/office/powerpoint/2010/main" val="3703481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South</a:t>
            </a:r>
            <a:r>
              <a:rPr lang="en-US" baseline="0" dirty="0" smtClean="0"/>
              <a:t> retaliated against the North throughout the 1800s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Government officials can precisely identify the appropriate tariff rate</a:t>
            </a:r>
          </a:p>
          <a:p>
            <a:r>
              <a:rPr lang="en-US" dirty="0" err="1" smtClean="0"/>
              <a:t>Haberler</a:t>
            </a:r>
            <a:r>
              <a:rPr lang="en-US" dirty="0" smtClean="0"/>
              <a:t> makes</a:t>
            </a:r>
            <a:r>
              <a:rPr lang="en-US" baseline="0" dirty="0" smtClean="0"/>
              <a:t> this point, as does Paul Krugman </a:t>
            </a:r>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19</a:t>
            </a:fld>
            <a:endParaRPr lang="en-US"/>
          </a:p>
        </p:txBody>
      </p:sp>
    </p:spTree>
    <p:extLst>
      <p:ext uri="{BB962C8B-B14F-4D97-AF65-F5344CB8AC3E}">
        <p14:creationId xmlns:p14="http://schemas.microsoft.com/office/powerpoint/2010/main" val="2413308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market is a process</a:t>
            </a:r>
          </a:p>
          <a:p>
            <a:r>
              <a:rPr lang="en-US" dirty="0" smtClean="0"/>
              <a:t>The entrepreneur</a:t>
            </a:r>
            <a:r>
              <a:rPr lang="en-US" baseline="0" dirty="0" smtClean="0"/>
              <a:t> is acting </a:t>
            </a:r>
            <a:r>
              <a:rPr lang="en-US" baseline="0" smtClean="0"/>
              <a:t>under uncertainty</a:t>
            </a:r>
            <a:endParaRPr lang="en-US"/>
          </a:p>
        </p:txBody>
      </p:sp>
      <p:sp>
        <p:nvSpPr>
          <p:cNvPr id="4" name="Slide Number Placeholder 3"/>
          <p:cNvSpPr>
            <a:spLocks noGrp="1"/>
          </p:cNvSpPr>
          <p:nvPr>
            <p:ph type="sldNum" sz="quarter" idx="10"/>
          </p:nvPr>
        </p:nvSpPr>
        <p:spPr/>
        <p:txBody>
          <a:bodyPr/>
          <a:lstStyle/>
          <a:p>
            <a:fld id="{62B76EAC-32EF-479F-BF13-33FD26ABE8D3}" type="slidenum">
              <a:rPr lang="en-US" smtClean="0"/>
              <a:t>20</a:t>
            </a:fld>
            <a:endParaRPr lang="en-US"/>
          </a:p>
        </p:txBody>
      </p:sp>
    </p:spTree>
    <p:extLst>
      <p:ext uri="{BB962C8B-B14F-4D97-AF65-F5344CB8AC3E}">
        <p14:creationId xmlns:p14="http://schemas.microsoft.com/office/powerpoint/2010/main" val="1471131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Minimum</a:t>
            </a:r>
            <a:r>
              <a:rPr lang="en-US" baseline="0" dirty="0" smtClean="0"/>
              <a:t> wage is wrong in theory but right in practice</a:t>
            </a:r>
          </a:p>
          <a:p>
            <a:r>
              <a:rPr lang="en-US" baseline="0" dirty="0" smtClean="0"/>
              <a:t>Protectionism may be right in theory, in the sense that we can model a welfare enhancing tariff, but free trade is right in practice</a:t>
            </a:r>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21</a:t>
            </a:fld>
            <a:endParaRPr lang="en-US"/>
          </a:p>
        </p:txBody>
      </p:sp>
    </p:spTree>
    <p:extLst>
      <p:ext uri="{BB962C8B-B14F-4D97-AF65-F5344CB8AC3E}">
        <p14:creationId xmlns:p14="http://schemas.microsoft.com/office/powerpoint/2010/main" val="167018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B76EAC-32EF-479F-BF13-33FD26ABE8D3}" type="slidenum">
              <a:rPr lang="en-US" smtClean="0"/>
              <a:t>23</a:t>
            </a:fld>
            <a:endParaRPr lang="en-US"/>
          </a:p>
        </p:txBody>
      </p:sp>
    </p:spTree>
    <p:extLst>
      <p:ext uri="{BB962C8B-B14F-4D97-AF65-F5344CB8AC3E}">
        <p14:creationId xmlns:p14="http://schemas.microsoft.com/office/powerpoint/2010/main" val="4283208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B76EAC-32EF-479F-BF13-33FD26ABE8D3}" type="slidenum">
              <a:rPr lang="en-US" smtClean="0"/>
              <a:t>24</a:t>
            </a:fld>
            <a:endParaRPr lang="en-US"/>
          </a:p>
        </p:txBody>
      </p:sp>
    </p:spTree>
    <p:extLst>
      <p:ext uri="{BB962C8B-B14F-4D97-AF65-F5344CB8AC3E}">
        <p14:creationId xmlns:p14="http://schemas.microsoft.com/office/powerpoint/2010/main" val="243226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Action, p,183</a:t>
            </a:r>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2</a:t>
            </a:fld>
            <a:endParaRPr lang="en-US"/>
          </a:p>
        </p:txBody>
      </p:sp>
    </p:spTree>
    <p:extLst>
      <p:ext uri="{BB962C8B-B14F-4D97-AF65-F5344CB8AC3E}">
        <p14:creationId xmlns:p14="http://schemas.microsoft.com/office/powerpoint/2010/main" val="514376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Tariff proponents</a:t>
            </a:r>
            <a:r>
              <a:rPr lang="en-US" baseline="0" dirty="0" smtClean="0"/>
              <a:t> argue that the state can also plunder Asia in order to benefit the US</a:t>
            </a:r>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3</a:t>
            </a:fld>
            <a:endParaRPr lang="en-US"/>
          </a:p>
        </p:txBody>
      </p:sp>
    </p:spTree>
    <p:extLst>
      <p:ext uri="{BB962C8B-B14F-4D97-AF65-F5344CB8AC3E}">
        <p14:creationId xmlns:p14="http://schemas.microsoft.com/office/powerpoint/2010/main" val="86508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Haberler</a:t>
            </a:r>
            <a:r>
              <a:rPr lang="en-US" dirty="0" smtClean="0"/>
              <a:t> has a chapter in Austrian Theory of the Trade</a:t>
            </a:r>
            <a:r>
              <a:rPr lang="en-US" baseline="0" dirty="0" smtClean="0"/>
              <a:t> Cycle and Other Essays</a:t>
            </a:r>
          </a:p>
          <a:p>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6</a:t>
            </a:fld>
            <a:endParaRPr lang="en-US"/>
          </a:p>
        </p:txBody>
      </p:sp>
    </p:spTree>
    <p:extLst>
      <p:ext uri="{BB962C8B-B14F-4D97-AF65-F5344CB8AC3E}">
        <p14:creationId xmlns:p14="http://schemas.microsoft.com/office/powerpoint/2010/main" val="2633257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can’t find anyone</a:t>
            </a:r>
            <a:r>
              <a:rPr lang="en-US" baseline="0" dirty="0" smtClean="0"/>
              <a:t> who has defended this position using Austrian price theory</a:t>
            </a:r>
          </a:p>
          <a:p>
            <a:r>
              <a:rPr lang="en-US" baseline="0" dirty="0" smtClean="0"/>
              <a:t>Ricardo simply asserts that the terms of trade will be favorable for both countries</a:t>
            </a:r>
          </a:p>
          <a:p>
            <a:r>
              <a:rPr lang="en-US" baseline="0" dirty="0" smtClean="0"/>
              <a:t>Neoclassical theorists invoke perfectly competitive markets to justify this point</a:t>
            </a:r>
          </a:p>
          <a:p>
            <a:pPr lvl="1"/>
            <a:r>
              <a:rPr lang="en-US" sz="2800" dirty="0" smtClean="0"/>
              <a:t>Terms of trade are favorable for both countries </a:t>
            </a:r>
          </a:p>
          <a:p>
            <a:endParaRPr lang="en-US" dirty="0"/>
          </a:p>
        </p:txBody>
      </p:sp>
      <p:sp>
        <p:nvSpPr>
          <p:cNvPr id="4" name="Slide Number Placeholder 3"/>
          <p:cNvSpPr>
            <a:spLocks noGrp="1"/>
          </p:cNvSpPr>
          <p:nvPr>
            <p:ph type="sldNum" sz="quarter" idx="10"/>
          </p:nvPr>
        </p:nvSpPr>
        <p:spPr/>
        <p:txBody>
          <a:bodyPr/>
          <a:lstStyle/>
          <a:p>
            <a:fld id="{AF840E25-A077-4EED-9391-1A77F10FF787}" type="slidenum">
              <a:rPr lang="en-US" smtClean="0"/>
              <a:t>8</a:t>
            </a:fld>
            <a:endParaRPr lang="en-US"/>
          </a:p>
        </p:txBody>
      </p:sp>
    </p:spTree>
    <p:extLst>
      <p:ext uri="{BB962C8B-B14F-4D97-AF65-F5344CB8AC3E}">
        <p14:creationId xmlns:p14="http://schemas.microsoft.com/office/powerpoint/2010/main" val="3056110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B76EAC-32EF-479F-BF13-33FD26ABE8D3}" type="slidenum">
              <a:rPr lang="en-US" smtClean="0"/>
              <a:t>10</a:t>
            </a:fld>
            <a:endParaRPr lang="en-US"/>
          </a:p>
        </p:txBody>
      </p:sp>
    </p:spTree>
    <p:extLst>
      <p:ext uri="{BB962C8B-B14F-4D97-AF65-F5344CB8AC3E}">
        <p14:creationId xmlns:p14="http://schemas.microsoft.com/office/powerpoint/2010/main" val="222891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Hazlitt’s The Drive for</a:t>
            </a:r>
            <a:r>
              <a:rPr lang="en-US" baseline="0" dirty="0" smtClean="0"/>
              <a:t> exports</a:t>
            </a:r>
            <a:endParaRPr lang="en-US" dirty="0"/>
          </a:p>
        </p:txBody>
      </p:sp>
      <p:sp>
        <p:nvSpPr>
          <p:cNvPr id="4" name="Slide Number Placeholder 3"/>
          <p:cNvSpPr>
            <a:spLocks noGrp="1"/>
          </p:cNvSpPr>
          <p:nvPr>
            <p:ph type="sldNum" sz="quarter" idx="10"/>
          </p:nvPr>
        </p:nvSpPr>
        <p:spPr/>
        <p:txBody>
          <a:bodyPr/>
          <a:lstStyle/>
          <a:p>
            <a:fld id="{62B76EAC-32EF-479F-BF13-33FD26ABE8D3}" type="slidenum">
              <a:rPr lang="en-US" smtClean="0"/>
              <a:t>11</a:t>
            </a:fld>
            <a:endParaRPr lang="en-US"/>
          </a:p>
        </p:txBody>
      </p:sp>
    </p:spTree>
    <p:extLst>
      <p:ext uri="{BB962C8B-B14F-4D97-AF65-F5344CB8AC3E}">
        <p14:creationId xmlns:p14="http://schemas.microsoft.com/office/powerpoint/2010/main" val="850575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stronger arguments for tariffs admit</a:t>
            </a:r>
            <a:r>
              <a:rPr lang="en-US" baseline="0" dirty="0" smtClean="0"/>
              <a:t> that there are gains from trade. </a:t>
            </a:r>
            <a:endParaRPr lang="en-US" dirty="0"/>
          </a:p>
        </p:txBody>
      </p:sp>
      <p:sp>
        <p:nvSpPr>
          <p:cNvPr id="4" name="Slide Number Placeholder 3"/>
          <p:cNvSpPr>
            <a:spLocks noGrp="1"/>
          </p:cNvSpPr>
          <p:nvPr>
            <p:ph type="sldNum" sz="quarter" idx="10"/>
          </p:nvPr>
        </p:nvSpPr>
        <p:spPr/>
        <p:txBody>
          <a:bodyPr/>
          <a:lstStyle/>
          <a:p>
            <a:fld id="{62B76EAC-32EF-479F-BF13-33FD26ABE8D3}" type="slidenum">
              <a:rPr lang="en-US" smtClean="0"/>
              <a:t>13</a:t>
            </a:fld>
            <a:endParaRPr lang="en-US"/>
          </a:p>
        </p:txBody>
      </p:sp>
    </p:spTree>
    <p:extLst>
      <p:ext uri="{BB962C8B-B14F-4D97-AF65-F5344CB8AC3E}">
        <p14:creationId xmlns:p14="http://schemas.microsoft.com/office/powerpoint/2010/main" val="4061958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stronger arguments for tariffs admit</a:t>
            </a:r>
            <a:r>
              <a:rPr lang="en-US" baseline="0" dirty="0" smtClean="0"/>
              <a:t> that there are gains from trade. </a:t>
            </a:r>
            <a:endParaRPr lang="en-US" dirty="0"/>
          </a:p>
        </p:txBody>
      </p:sp>
      <p:sp>
        <p:nvSpPr>
          <p:cNvPr id="4" name="Slide Number Placeholder 3"/>
          <p:cNvSpPr>
            <a:spLocks noGrp="1"/>
          </p:cNvSpPr>
          <p:nvPr>
            <p:ph type="sldNum" sz="quarter" idx="10"/>
          </p:nvPr>
        </p:nvSpPr>
        <p:spPr/>
        <p:txBody>
          <a:bodyPr/>
          <a:lstStyle/>
          <a:p>
            <a:fld id="{62B76EAC-32EF-479F-BF13-33FD26ABE8D3}" type="slidenum">
              <a:rPr lang="en-US" smtClean="0"/>
              <a:t>14</a:t>
            </a:fld>
            <a:endParaRPr lang="en-US"/>
          </a:p>
        </p:txBody>
      </p:sp>
    </p:spTree>
    <p:extLst>
      <p:ext uri="{BB962C8B-B14F-4D97-AF65-F5344CB8AC3E}">
        <p14:creationId xmlns:p14="http://schemas.microsoft.com/office/powerpoint/2010/main" val="51012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F2228-EB09-4D96-97D0-8C2E51BA6D10}"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256417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F2228-EB09-4D96-97D0-8C2E51BA6D10}"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33701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F2228-EB09-4D96-97D0-8C2E51BA6D10}"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255822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F2228-EB09-4D96-97D0-8C2E51BA6D10}"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248073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FF2228-EB09-4D96-97D0-8C2E51BA6D10}" type="datetimeFigureOut">
              <a:rPr lang="en-US" smtClean="0"/>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2430381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F2228-EB09-4D96-97D0-8C2E51BA6D10}" type="datetimeFigureOut">
              <a:rPr lang="en-US" smtClean="0"/>
              <a:t>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352894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F2228-EB09-4D96-97D0-8C2E51BA6D10}" type="datetimeFigureOut">
              <a:rPr lang="en-US" smtClean="0"/>
              <a:t>7/11/2020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417765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F2228-EB09-4D96-97D0-8C2E51BA6D10}" type="datetimeFigureOut">
              <a:rPr lang="en-US" smtClean="0"/>
              <a:t>7/11/2020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363030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F2228-EB09-4D96-97D0-8C2E51BA6D10}" type="datetimeFigureOut">
              <a:rPr lang="en-US" smtClean="0"/>
              <a:t>7/11/2020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142235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FF2228-EB09-4D96-97D0-8C2E51BA6D10}" type="datetimeFigureOut">
              <a:rPr lang="en-US" smtClean="0"/>
              <a:t>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191241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FF2228-EB09-4D96-97D0-8C2E51BA6D10}" type="datetimeFigureOut">
              <a:rPr lang="en-US" smtClean="0"/>
              <a:t>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61FC5-4E63-4E8D-A28D-0CC315C355BC}" type="slidenum">
              <a:rPr lang="en-US" smtClean="0"/>
              <a:t>‹#›</a:t>
            </a:fld>
            <a:endParaRPr lang="en-US"/>
          </a:p>
        </p:txBody>
      </p:sp>
    </p:spTree>
    <p:extLst>
      <p:ext uri="{BB962C8B-B14F-4D97-AF65-F5344CB8AC3E}">
        <p14:creationId xmlns:p14="http://schemas.microsoft.com/office/powerpoint/2010/main" val="410592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F2228-EB09-4D96-97D0-8C2E51BA6D10}" type="datetimeFigureOut">
              <a:rPr lang="en-US" smtClean="0"/>
              <a:t>7/11/2020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61FC5-4E63-4E8D-A28D-0CC315C355BC}" type="slidenum">
              <a:rPr lang="en-US" smtClean="0"/>
              <a:t>‹#›</a:t>
            </a:fld>
            <a:endParaRPr lang="en-US"/>
          </a:p>
        </p:txBody>
      </p:sp>
    </p:spTree>
    <p:extLst>
      <p:ext uri="{BB962C8B-B14F-4D97-AF65-F5344CB8AC3E}">
        <p14:creationId xmlns:p14="http://schemas.microsoft.com/office/powerpoint/2010/main" val="2088757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Case for Free Trade</a:t>
            </a:r>
            <a:endParaRPr lang="en-US" dirty="0"/>
          </a:p>
        </p:txBody>
      </p:sp>
      <p:sp>
        <p:nvSpPr>
          <p:cNvPr id="3" name="Subtitle 2"/>
          <p:cNvSpPr>
            <a:spLocks noGrp="1"/>
          </p:cNvSpPr>
          <p:nvPr>
            <p:ph type="subTitle" idx="1"/>
          </p:nvPr>
        </p:nvSpPr>
        <p:spPr/>
        <p:txBody>
          <a:bodyPr/>
          <a:lstStyle/>
          <a:p>
            <a:r>
              <a:rPr lang="en-US" dirty="0" smtClean="0"/>
              <a:t>Mark Brandly</a:t>
            </a:r>
          </a:p>
          <a:p>
            <a:r>
              <a:rPr lang="en-US" dirty="0" smtClean="0"/>
              <a:t>Mises University 2020</a:t>
            </a:r>
            <a:endParaRPr lang="en-US" dirty="0"/>
          </a:p>
        </p:txBody>
      </p:sp>
    </p:spTree>
    <p:extLst>
      <p:ext uri="{BB962C8B-B14F-4D97-AF65-F5344CB8AC3E}">
        <p14:creationId xmlns:p14="http://schemas.microsoft.com/office/powerpoint/2010/main" val="1435505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Protectionist Arguments That Contradict </a:t>
            </a:r>
            <a:r>
              <a:rPr lang="en-US" dirty="0"/>
              <a:t>the </a:t>
            </a:r>
            <a:r>
              <a:rPr lang="en-US" dirty="0" smtClean="0"/>
              <a:t>Law </a:t>
            </a:r>
            <a:r>
              <a:rPr lang="en-US" dirty="0"/>
              <a:t>of </a:t>
            </a:r>
            <a:r>
              <a:rPr lang="en-US" dirty="0" smtClean="0"/>
              <a:t>Comparative Advantage</a:t>
            </a:r>
            <a:r>
              <a:rPr lang="en-US" dirty="0"/>
              <a:t/>
            </a:r>
            <a:br>
              <a:rPr lang="en-US" dirty="0"/>
            </a:br>
            <a:endParaRPr lang="en-US" dirty="0"/>
          </a:p>
        </p:txBody>
      </p:sp>
      <p:sp>
        <p:nvSpPr>
          <p:cNvPr id="3" name="Content Placeholder 2"/>
          <p:cNvSpPr>
            <a:spLocks noGrp="1"/>
          </p:cNvSpPr>
          <p:nvPr>
            <p:ph idx="1"/>
          </p:nvPr>
        </p:nvSpPr>
        <p:spPr>
          <a:xfrm>
            <a:off x="838200" y="1690688"/>
            <a:ext cx="10515600" cy="5167311"/>
          </a:xfrm>
        </p:spPr>
        <p:txBody>
          <a:bodyPr/>
          <a:lstStyle/>
          <a:p>
            <a:r>
              <a:rPr lang="en-US" dirty="0" smtClean="0"/>
              <a:t>Increased employment argument: A tariff will lead to more jobs for our workers</a:t>
            </a:r>
          </a:p>
          <a:p>
            <a:r>
              <a:rPr lang="en-US" dirty="0" smtClean="0"/>
              <a:t>Counterargument</a:t>
            </a:r>
          </a:p>
          <a:p>
            <a:pPr lvl="1"/>
            <a:r>
              <a:rPr lang="en-US" sz="2800" dirty="0" smtClean="0"/>
              <a:t>Imposition of a tariff will transfer jobs from industries that have a comparative advantage to the protected industry</a:t>
            </a:r>
          </a:p>
          <a:p>
            <a:pPr lvl="1"/>
            <a:r>
              <a:rPr lang="en-US" sz="2800" dirty="0" smtClean="0"/>
              <a:t>Even Paul Krugman, when discussing protectionism, admits that “constant employment is a reasonable approximation”</a:t>
            </a:r>
          </a:p>
          <a:p>
            <a:endParaRPr lang="en-US" dirty="0"/>
          </a:p>
        </p:txBody>
      </p:sp>
    </p:spTree>
    <p:extLst>
      <p:ext uri="{BB962C8B-B14F-4D97-AF65-F5344CB8AC3E}">
        <p14:creationId xmlns:p14="http://schemas.microsoft.com/office/powerpoint/2010/main" val="183827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Protectionist Arguments That Contradict </a:t>
            </a:r>
            <a:r>
              <a:rPr lang="en-US" dirty="0"/>
              <a:t>the </a:t>
            </a:r>
            <a:r>
              <a:rPr lang="en-US" dirty="0" smtClean="0"/>
              <a:t>Law </a:t>
            </a:r>
            <a:r>
              <a:rPr lang="en-US" dirty="0"/>
              <a:t>of </a:t>
            </a:r>
            <a:r>
              <a:rPr lang="en-US" dirty="0" smtClean="0"/>
              <a:t>Comparative Advantage</a:t>
            </a:r>
            <a:r>
              <a:rPr lang="en-US" dirty="0"/>
              <a:t/>
            </a:r>
            <a:br>
              <a:rPr lang="en-US" dirty="0"/>
            </a:br>
            <a:endParaRPr lang="en-US" dirty="0"/>
          </a:p>
        </p:txBody>
      </p:sp>
      <p:sp>
        <p:nvSpPr>
          <p:cNvPr id="3" name="Content Placeholder 2"/>
          <p:cNvSpPr>
            <a:spLocks noGrp="1"/>
          </p:cNvSpPr>
          <p:nvPr>
            <p:ph idx="1"/>
          </p:nvPr>
        </p:nvSpPr>
        <p:spPr>
          <a:xfrm>
            <a:off x="838200" y="1690688"/>
            <a:ext cx="10515600" cy="5167311"/>
          </a:xfrm>
        </p:spPr>
        <p:txBody>
          <a:bodyPr>
            <a:normAutofit fontScale="92500" lnSpcReduction="10000"/>
          </a:bodyPr>
          <a:lstStyle/>
          <a:p>
            <a:r>
              <a:rPr lang="en-US" dirty="0" smtClean="0"/>
              <a:t>We need a tariff to protect us from low </a:t>
            </a:r>
            <a:r>
              <a:rPr lang="en-US" dirty="0"/>
              <a:t>priced imports</a:t>
            </a:r>
          </a:p>
          <a:p>
            <a:pPr lvl="1"/>
            <a:r>
              <a:rPr lang="en-US" sz="2800" dirty="0"/>
              <a:t>Cheap foreign labor</a:t>
            </a:r>
          </a:p>
          <a:p>
            <a:pPr lvl="1"/>
            <a:r>
              <a:rPr lang="en-US" sz="2800" dirty="0"/>
              <a:t>Dumping</a:t>
            </a:r>
          </a:p>
          <a:p>
            <a:r>
              <a:rPr lang="en-US" dirty="0" smtClean="0"/>
              <a:t>Counterargument: Lower </a:t>
            </a:r>
            <a:r>
              <a:rPr lang="en-US" dirty="0"/>
              <a:t>import prices = improved terms of trade</a:t>
            </a:r>
          </a:p>
          <a:p>
            <a:r>
              <a:rPr lang="en-US" dirty="0" smtClean="0"/>
              <a:t>Trade deficit argument: We need a tariff to reduce our trade deficit</a:t>
            </a:r>
          </a:p>
          <a:p>
            <a:pPr lvl="1"/>
            <a:r>
              <a:rPr lang="en-US" dirty="0" smtClean="0"/>
              <a:t>The foundation of this argument is the mercantilist position that the benefits of trade are derived from exporting goods</a:t>
            </a:r>
            <a:endParaRPr lang="en-US" dirty="0"/>
          </a:p>
          <a:p>
            <a:r>
              <a:rPr lang="en-US" dirty="0" smtClean="0"/>
              <a:t>Counterargument: Consider the benefits of a trade deficit</a:t>
            </a:r>
          </a:p>
          <a:p>
            <a:pPr lvl="1"/>
            <a:r>
              <a:rPr lang="en-US" dirty="0" smtClean="0"/>
              <a:t>Foreigners send us goods. Instead of sending them goods in return, they invest in our economy. Trade deficit is associated with net capital flows into the country. </a:t>
            </a:r>
          </a:p>
          <a:p>
            <a:pPr lvl="1"/>
            <a:r>
              <a:rPr lang="en-US" dirty="0" smtClean="0"/>
              <a:t>See Henry Hazlitt, “The Drive for Exports”</a:t>
            </a:r>
          </a:p>
          <a:p>
            <a:r>
              <a:rPr lang="en-US" dirty="0" smtClean="0"/>
              <a:t>Low priced imports and a trade deficit generate a more favorable terms of trade</a:t>
            </a:r>
          </a:p>
          <a:p>
            <a:pPr marL="0" indent="0">
              <a:buNone/>
            </a:pPr>
            <a:endParaRPr lang="en-US" sz="2800" dirty="0"/>
          </a:p>
          <a:p>
            <a:endParaRPr lang="en-US" dirty="0"/>
          </a:p>
        </p:txBody>
      </p:sp>
    </p:spTree>
    <p:extLst>
      <p:ext uri="{BB962C8B-B14F-4D97-AF65-F5344CB8AC3E}">
        <p14:creationId xmlns:p14="http://schemas.microsoft.com/office/powerpoint/2010/main" val="287180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2761" y="494375"/>
            <a:ext cx="11274641" cy="6102289"/>
          </a:xfrm>
          <a:prstGeom prst="rect">
            <a:avLst/>
          </a:prstGeom>
        </p:spPr>
      </p:pic>
    </p:spTree>
    <p:extLst>
      <p:ext uri="{BB962C8B-B14F-4D97-AF65-F5344CB8AC3E}">
        <p14:creationId xmlns:p14="http://schemas.microsoft.com/office/powerpoint/2010/main" val="1869774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9347"/>
          </a:xfrm>
        </p:spPr>
        <p:txBody>
          <a:bodyPr>
            <a:normAutofit fontScale="90000"/>
          </a:bodyPr>
          <a:lstStyle/>
          <a:p>
            <a:r>
              <a:rPr lang="en-US" dirty="0" smtClean="0"/>
              <a:t>Stronger arguments for tariffs</a:t>
            </a:r>
            <a:endParaRPr lang="en-US" dirty="0"/>
          </a:p>
        </p:txBody>
      </p:sp>
      <p:sp>
        <p:nvSpPr>
          <p:cNvPr id="3" name="Content Placeholder 2"/>
          <p:cNvSpPr>
            <a:spLocks noGrp="1"/>
          </p:cNvSpPr>
          <p:nvPr>
            <p:ph idx="1"/>
          </p:nvPr>
        </p:nvSpPr>
        <p:spPr>
          <a:xfrm>
            <a:off x="838200" y="1228299"/>
            <a:ext cx="10515600" cy="4948664"/>
          </a:xfrm>
        </p:spPr>
        <p:txBody>
          <a:bodyPr>
            <a:normAutofit/>
          </a:bodyPr>
          <a:lstStyle/>
          <a:p>
            <a:r>
              <a:rPr lang="en-US" dirty="0" smtClean="0"/>
              <a:t>1. Infant industries argument: industries must be protected during their infancy. Once an industry is mature, we can reap the gains from free trade. </a:t>
            </a:r>
          </a:p>
          <a:p>
            <a:r>
              <a:rPr lang="en-US" dirty="0" smtClean="0"/>
              <a:t>Counterarguments: </a:t>
            </a:r>
          </a:p>
          <a:p>
            <a:r>
              <a:rPr lang="en-US" dirty="0" smtClean="0"/>
              <a:t>Protected industries never mature, never admit that they are ready to compete internationally without the protectionist policies in place</a:t>
            </a:r>
          </a:p>
          <a:p>
            <a:r>
              <a:rPr lang="en-US" dirty="0" smtClean="0"/>
              <a:t>Main </a:t>
            </a:r>
            <a:r>
              <a:rPr lang="en-US" dirty="0"/>
              <a:t>issue: private investors will fund the appropriate industries, the ones that profitable over the life of the </a:t>
            </a:r>
            <a:r>
              <a:rPr lang="en-US" dirty="0" smtClean="0"/>
              <a:t>industry</a:t>
            </a:r>
            <a:endParaRPr lang="en-US" dirty="0"/>
          </a:p>
        </p:txBody>
      </p:sp>
    </p:spTree>
    <p:extLst>
      <p:ext uri="{BB962C8B-B14F-4D97-AF65-F5344CB8AC3E}">
        <p14:creationId xmlns:p14="http://schemas.microsoft.com/office/powerpoint/2010/main" val="329971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9347"/>
          </a:xfrm>
        </p:spPr>
        <p:txBody>
          <a:bodyPr>
            <a:normAutofit fontScale="90000"/>
          </a:bodyPr>
          <a:lstStyle/>
          <a:p>
            <a:r>
              <a:rPr lang="en-US" dirty="0" smtClean="0"/>
              <a:t>Stronger arguments for tariffs</a:t>
            </a:r>
            <a:endParaRPr lang="en-US" dirty="0"/>
          </a:p>
        </p:txBody>
      </p:sp>
      <p:sp>
        <p:nvSpPr>
          <p:cNvPr id="3" name="Content Placeholder 2"/>
          <p:cNvSpPr>
            <a:spLocks noGrp="1"/>
          </p:cNvSpPr>
          <p:nvPr>
            <p:ph idx="1"/>
          </p:nvPr>
        </p:nvSpPr>
        <p:spPr>
          <a:xfrm>
            <a:off x="838200" y="1228299"/>
            <a:ext cx="10515600" cy="4948664"/>
          </a:xfrm>
        </p:spPr>
        <p:txBody>
          <a:bodyPr>
            <a:normAutofit/>
          </a:bodyPr>
          <a:lstStyle/>
          <a:p>
            <a:r>
              <a:rPr lang="en-US" dirty="0" smtClean="0"/>
              <a:t>Murray </a:t>
            </a:r>
            <a:r>
              <a:rPr lang="en-US" dirty="0" err="1" smtClean="0"/>
              <a:t>Rothbard</a:t>
            </a:r>
            <a:r>
              <a:rPr lang="en-US" dirty="0"/>
              <a:t>: “In fact, if long-run prospects in the new industry are so promising, why does not private enterprise, ever on the lookout for a profitable investment opportunity, enter the new field? Only because entrepreneurs realize that such investment would be uneconomic, i.e., it would waste capital, land, and labor that could otherwise be invested to satisfy more urgent desires of the consumers.” (</a:t>
            </a:r>
            <a:r>
              <a:rPr lang="en-US" i="1" dirty="0"/>
              <a:t>Power and Market</a:t>
            </a:r>
            <a:r>
              <a:rPr lang="en-US" dirty="0"/>
              <a:t>)</a:t>
            </a:r>
          </a:p>
          <a:p>
            <a:r>
              <a:rPr lang="en-US" dirty="0"/>
              <a:t>Note the assumption that the capital for the infant industry is being reallocated from another domestic </a:t>
            </a:r>
            <a:r>
              <a:rPr lang="en-US" dirty="0" smtClean="0"/>
              <a:t>industry, not from foreign investment</a:t>
            </a:r>
            <a:endParaRPr lang="en-US" dirty="0"/>
          </a:p>
        </p:txBody>
      </p:sp>
    </p:spTree>
    <p:extLst>
      <p:ext uri="{BB962C8B-B14F-4D97-AF65-F5344CB8AC3E}">
        <p14:creationId xmlns:p14="http://schemas.microsoft.com/office/powerpoint/2010/main" val="11683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Stronger arguments for tariffs</a:t>
            </a:r>
            <a:endParaRPr lang="en-US" dirty="0"/>
          </a:p>
        </p:txBody>
      </p:sp>
      <p:sp>
        <p:nvSpPr>
          <p:cNvPr id="3" name="Content Placeholder 2"/>
          <p:cNvSpPr>
            <a:spLocks noGrp="1"/>
          </p:cNvSpPr>
          <p:nvPr>
            <p:ph idx="1"/>
          </p:nvPr>
        </p:nvSpPr>
        <p:spPr/>
        <p:txBody>
          <a:bodyPr>
            <a:normAutofit/>
          </a:bodyPr>
          <a:lstStyle/>
          <a:p>
            <a:r>
              <a:rPr lang="en-US" dirty="0" smtClean="0"/>
              <a:t>2. Terms of trade argument: A tariff that leads to a decrease in the world price of an imported good will improve a country’s terms of trade. If the benefits of the improved terms of exceed the efficiency loss of the tariff, then the net benefits of the tariff are positive.</a:t>
            </a:r>
          </a:p>
          <a:p>
            <a:r>
              <a:rPr lang="en-US" dirty="0" smtClean="0"/>
              <a:t>We can use the law of comparative advantage model to explain this argument</a:t>
            </a:r>
          </a:p>
        </p:txBody>
      </p:sp>
    </p:spTree>
    <p:extLst>
      <p:ext uri="{BB962C8B-B14F-4D97-AF65-F5344CB8AC3E}">
        <p14:creationId xmlns:p14="http://schemas.microsoft.com/office/powerpoint/2010/main" val="2923354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6027" y="488272"/>
            <a:ext cx="10946167" cy="6063448"/>
          </a:xfrm>
          <a:prstGeom prst="rect">
            <a:avLst/>
          </a:prstGeom>
        </p:spPr>
      </p:pic>
    </p:spTree>
    <p:extLst>
      <p:ext uri="{BB962C8B-B14F-4D97-AF65-F5344CB8AC3E}">
        <p14:creationId xmlns:p14="http://schemas.microsoft.com/office/powerpoint/2010/main" val="2891862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Stronger arguments for tariffs</a:t>
            </a:r>
            <a:endParaRPr lang="en-US" dirty="0"/>
          </a:p>
        </p:txBody>
      </p:sp>
      <p:sp>
        <p:nvSpPr>
          <p:cNvPr id="3" name="Content Placeholder 2"/>
          <p:cNvSpPr>
            <a:spLocks noGrp="1"/>
          </p:cNvSpPr>
          <p:nvPr>
            <p:ph idx="1"/>
          </p:nvPr>
        </p:nvSpPr>
        <p:spPr>
          <a:xfrm>
            <a:off x="838200" y="1375954"/>
            <a:ext cx="10515600" cy="5209573"/>
          </a:xfrm>
        </p:spPr>
        <p:txBody>
          <a:bodyPr>
            <a:normAutofit/>
          </a:bodyPr>
          <a:lstStyle/>
          <a:p>
            <a:r>
              <a:rPr lang="en-US" sz="3200" dirty="0" smtClean="0"/>
              <a:t>Capital flows argument: A tariff will enrich us due to the increase in foreign investment in our economy</a:t>
            </a:r>
          </a:p>
          <a:p>
            <a:pPr lvl="1"/>
            <a:r>
              <a:rPr lang="en-US" sz="2800" dirty="0" smtClean="0"/>
              <a:t>Pat Buchanan “Tariffs: The Taxes That Made America Great”</a:t>
            </a:r>
          </a:p>
          <a:p>
            <a:r>
              <a:rPr lang="en-US" sz="3200" dirty="0"/>
              <a:t>A tariff could lead to an increase in net capital flows to the protected industry</a:t>
            </a:r>
          </a:p>
          <a:p>
            <a:r>
              <a:rPr lang="en-US" sz="3200" dirty="0" smtClean="0"/>
              <a:t>Increased </a:t>
            </a:r>
            <a:r>
              <a:rPr lang="en-US" sz="3200" dirty="0"/>
              <a:t>net capital flows generates benefits for the domestic </a:t>
            </a:r>
            <a:r>
              <a:rPr lang="en-US" sz="3200" dirty="0" smtClean="0"/>
              <a:t>economy</a:t>
            </a:r>
            <a:r>
              <a:rPr lang="en-US" sz="3200" dirty="0"/>
              <a:t> </a:t>
            </a:r>
            <a:r>
              <a:rPr lang="en-US" sz="3200" dirty="0" smtClean="0"/>
              <a:t>(see Mises, “Foreign Investment”).</a:t>
            </a:r>
          </a:p>
          <a:p>
            <a:r>
              <a:rPr lang="en-US" sz="3200" dirty="0" smtClean="0"/>
              <a:t>If the benefits of the increased capital stock outweigh the efficiency losses due to the tariff, then the tariff leads to net benefits for the </a:t>
            </a:r>
            <a:r>
              <a:rPr lang="en-US" sz="3200" dirty="0" smtClean="0"/>
              <a:t>economy</a:t>
            </a:r>
            <a:endParaRPr lang="en-US" sz="3200" dirty="0" smtClean="0"/>
          </a:p>
        </p:txBody>
      </p:sp>
    </p:spTree>
    <p:extLst>
      <p:ext uri="{BB962C8B-B14F-4D97-AF65-F5344CB8AC3E}">
        <p14:creationId xmlns:p14="http://schemas.microsoft.com/office/powerpoint/2010/main" val="350489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Stronger arguments for tariffs</a:t>
            </a:r>
            <a:endParaRPr lang="en-US" dirty="0"/>
          </a:p>
        </p:txBody>
      </p:sp>
      <p:sp>
        <p:nvSpPr>
          <p:cNvPr id="3" name="Content Placeholder 2"/>
          <p:cNvSpPr>
            <a:spLocks noGrp="1"/>
          </p:cNvSpPr>
          <p:nvPr>
            <p:ph idx="1"/>
          </p:nvPr>
        </p:nvSpPr>
        <p:spPr>
          <a:xfrm>
            <a:off x="838200" y="1375954"/>
            <a:ext cx="10515600" cy="5209573"/>
          </a:xfrm>
        </p:spPr>
        <p:txBody>
          <a:bodyPr>
            <a:normAutofit/>
          </a:bodyPr>
          <a:lstStyle/>
          <a:p>
            <a:r>
              <a:rPr lang="en-US" sz="3200" dirty="0" smtClean="0"/>
              <a:t>Capital flows argument: A tariff will enrich us due to the increase in foreign investment in our economy</a:t>
            </a:r>
          </a:p>
          <a:p>
            <a:r>
              <a:rPr lang="en-US" sz="3200" dirty="0" smtClean="0"/>
              <a:t>Counterargument</a:t>
            </a:r>
            <a:r>
              <a:rPr lang="en-US" sz="3200" dirty="0" smtClean="0"/>
              <a:t>: </a:t>
            </a:r>
            <a:endParaRPr lang="en-US" sz="3200" dirty="0" smtClean="0"/>
          </a:p>
          <a:p>
            <a:pPr lvl="1"/>
            <a:r>
              <a:rPr lang="en-US" sz="2800" dirty="0" smtClean="0"/>
              <a:t>It’s </a:t>
            </a:r>
            <a:r>
              <a:rPr lang="en-US" sz="2800" dirty="0" smtClean="0"/>
              <a:t>unlikely </a:t>
            </a:r>
            <a:r>
              <a:rPr lang="en-US" sz="2800" dirty="0"/>
              <a:t>that </a:t>
            </a:r>
            <a:r>
              <a:rPr lang="en-US" sz="2800" dirty="0" smtClean="0"/>
              <a:t>a tariff will lead to an overall increase in the capital </a:t>
            </a:r>
            <a:r>
              <a:rPr lang="en-US" sz="2800" dirty="0"/>
              <a:t>stock </a:t>
            </a:r>
            <a:r>
              <a:rPr lang="en-US" sz="2800" dirty="0" smtClean="0"/>
              <a:t>(</a:t>
            </a:r>
            <a:r>
              <a:rPr lang="en-US" sz="2800" dirty="0" err="1" smtClean="0"/>
              <a:t>Haberler</a:t>
            </a:r>
            <a:r>
              <a:rPr lang="en-US" sz="2800" dirty="0" smtClean="0"/>
              <a:t>, 1936).</a:t>
            </a:r>
          </a:p>
          <a:p>
            <a:pPr lvl="1"/>
            <a:r>
              <a:rPr lang="en-US" sz="2800" dirty="0" smtClean="0"/>
              <a:t>Tariff policy is not the main determinant of </a:t>
            </a:r>
            <a:r>
              <a:rPr lang="en-US" sz="2800" dirty="0"/>
              <a:t>investment decisions. The general condition of the economy and governmental policies have more to do with the capital flows than do trade </a:t>
            </a:r>
            <a:r>
              <a:rPr lang="en-US" sz="2800" dirty="0" smtClean="0"/>
              <a:t>barriers (Yeager and </a:t>
            </a:r>
            <a:r>
              <a:rPr lang="en-US" sz="2800" dirty="0" err="1" smtClean="0"/>
              <a:t>Tuerck</a:t>
            </a:r>
            <a:r>
              <a:rPr lang="en-US" sz="2800" dirty="0" smtClean="0"/>
              <a:t>, 1976).</a:t>
            </a:r>
            <a:endParaRPr lang="en-US" sz="2800" dirty="0"/>
          </a:p>
          <a:p>
            <a:pPr lvl="1"/>
            <a:endParaRPr lang="en-US" sz="2800" dirty="0" smtClean="0"/>
          </a:p>
        </p:txBody>
      </p:sp>
    </p:spTree>
    <p:extLst>
      <p:ext uri="{BB962C8B-B14F-4D97-AF65-F5344CB8AC3E}">
        <p14:creationId xmlns:p14="http://schemas.microsoft.com/office/powerpoint/2010/main" val="137501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9835"/>
          </a:xfrm>
        </p:spPr>
        <p:txBody>
          <a:bodyPr>
            <a:normAutofit/>
          </a:bodyPr>
          <a:lstStyle/>
          <a:p>
            <a:r>
              <a:rPr lang="en-US" dirty="0" smtClean="0"/>
              <a:t>Case for Free Trade</a:t>
            </a:r>
            <a:endParaRPr lang="en-US" dirty="0"/>
          </a:p>
        </p:txBody>
      </p:sp>
      <p:sp>
        <p:nvSpPr>
          <p:cNvPr id="3" name="Content Placeholder 2"/>
          <p:cNvSpPr>
            <a:spLocks noGrp="1"/>
          </p:cNvSpPr>
          <p:nvPr>
            <p:ph idx="1"/>
          </p:nvPr>
        </p:nvSpPr>
        <p:spPr>
          <a:xfrm>
            <a:off x="838200" y="1436914"/>
            <a:ext cx="10515600" cy="4843813"/>
          </a:xfrm>
        </p:spPr>
        <p:txBody>
          <a:bodyPr>
            <a:normAutofit/>
          </a:bodyPr>
          <a:lstStyle/>
          <a:p>
            <a:r>
              <a:rPr lang="en-US" dirty="0" smtClean="0"/>
              <a:t>How can we respond to the stronger arguments for tariffs?</a:t>
            </a:r>
          </a:p>
          <a:p>
            <a:r>
              <a:rPr lang="en-US" dirty="0" smtClean="0"/>
              <a:t>The arguments for tariffs tend to make the following false assumptions</a:t>
            </a:r>
          </a:p>
          <a:p>
            <a:r>
              <a:rPr lang="en-US" dirty="0" smtClean="0"/>
              <a:t>Foreign governments will not retaliate with tariffs of their own</a:t>
            </a:r>
          </a:p>
          <a:p>
            <a:r>
              <a:rPr lang="en-US" dirty="0" smtClean="0"/>
              <a:t>The agents of the state will resist political pressures when imposing tariffs. Paul Krugman</a:t>
            </a:r>
            <a:r>
              <a:rPr lang="en-US" dirty="0"/>
              <a:t>, “Governments do not necessarily act in the national interest, especially when making detailed microeconomic interventions. Instead, they are influenced by interest group pressures.” </a:t>
            </a:r>
          </a:p>
          <a:p>
            <a:r>
              <a:rPr lang="en-US" dirty="0" smtClean="0"/>
              <a:t>Government officials can precisely identify the appropriate tariff rate</a:t>
            </a:r>
            <a:endParaRPr lang="en-US" dirty="0"/>
          </a:p>
        </p:txBody>
      </p:sp>
    </p:spTree>
    <p:extLst>
      <p:ext uri="{BB962C8B-B14F-4D97-AF65-F5344CB8AC3E}">
        <p14:creationId xmlns:p14="http://schemas.microsoft.com/office/powerpoint/2010/main" val="147150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8557"/>
          </a:xfrm>
        </p:spPr>
        <p:txBody>
          <a:bodyPr>
            <a:normAutofit fontScale="90000"/>
          </a:bodyPr>
          <a:lstStyle/>
          <a:p>
            <a:endParaRPr lang="en-US" dirty="0"/>
          </a:p>
        </p:txBody>
      </p:sp>
      <p:sp>
        <p:nvSpPr>
          <p:cNvPr id="3" name="Content Placeholder 2"/>
          <p:cNvSpPr>
            <a:spLocks noGrp="1"/>
          </p:cNvSpPr>
          <p:nvPr>
            <p:ph idx="1"/>
          </p:nvPr>
        </p:nvSpPr>
        <p:spPr>
          <a:xfrm>
            <a:off x="838200" y="852256"/>
            <a:ext cx="10515600" cy="5324707"/>
          </a:xfrm>
        </p:spPr>
        <p:txBody>
          <a:bodyPr>
            <a:normAutofit/>
          </a:bodyPr>
          <a:lstStyle/>
          <a:p>
            <a:r>
              <a:rPr lang="en-US" dirty="0" smtClean="0"/>
              <a:t>The goal of the free traders and the protectionists is not the health of the world economy, but the standard of living of our national economy</a:t>
            </a:r>
          </a:p>
          <a:p>
            <a:r>
              <a:rPr lang="en-US" dirty="0" smtClean="0"/>
              <a:t>Ludwig von Mises: Liberals “believe </a:t>
            </a:r>
            <a:r>
              <a:rPr lang="en-US" dirty="0"/>
              <a:t>that peaceful international cooperation is a more appropriate means than conflict for attainment of the end which they and the nationalists are both aiming at: their own nation's welfare. </a:t>
            </a:r>
            <a:r>
              <a:rPr lang="en-US" dirty="0" smtClean="0"/>
              <a:t>They </a:t>
            </a:r>
            <a:r>
              <a:rPr lang="en-US" dirty="0"/>
              <a:t>do not, as </a:t>
            </a:r>
            <a:r>
              <a:rPr lang="en-US" dirty="0" smtClean="0"/>
              <a:t>the </a:t>
            </a:r>
            <a:r>
              <a:rPr lang="en-US" dirty="0"/>
              <a:t>nationalists charge, advocate peace and free trade in order to betray their own nation's interests to those of foreigners. On the contrary, </a:t>
            </a:r>
            <a:r>
              <a:rPr lang="en-US" dirty="0" smtClean="0"/>
              <a:t>they </a:t>
            </a:r>
            <a:r>
              <a:rPr lang="en-US" dirty="0"/>
              <a:t>consider peace and free trade the best means to make their own nation wealthy. What separates the free traders from the nationalists is not ends, but the means recommended for attainment of the </a:t>
            </a:r>
            <a:r>
              <a:rPr lang="en-US" dirty="0" smtClean="0"/>
              <a:t>ends </a:t>
            </a:r>
            <a:r>
              <a:rPr lang="en-US" dirty="0"/>
              <a:t>common to both. </a:t>
            </a:r>
            <a:r>
              <a:rPr lang="en-US" dirty="0" smtClean="0"/>
              <a:t>(</a:t>
            </a:r>
            <a:r>
              <a:rPr lang="en-US" i="1" dirty="0" smtClean="0"/>
              <a:t>Human Action</a:t>
            </a:r>
            <a:r>
              <a:rPr lang="en-US" dirty="0" smtClean="0"/>
              <a:t>)</a:t>
            </a:r>
            <a:endParaRPr lang="en-US" dirty="0"/>
          </a:p>
        </p:txBody>
      </p:sp>
    </p:spTree>
    <p:extLst>
      <p:ext uri="{BB962C8B-B14F-4D97-AF65-F5344CB8AC3E}">
        <p14:creationId xmlns:p14="http://schemas.microsoft.com/office/powerpoint/2010/main" val="4814873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Impossibility of Implementing Ideal Protectionist Policies</a:t>
            </a:r>
            <a:endParaRPr lang="en-US" dirty="0"/>
          </a:p>
        </p:txBody>
      </p:sp>
      <p:sp>
        <p:nvSpPr>
          <p:cNvPr id="3" name="Content Placeholder 2"/>
          <p:cNvSpPr>
            <a:spLocks noGrp="1"/>
          </p:cNvSpPr>
          <p:nvPr>
            <p:ph idx="1"/>
          </p:nvPr>
        </p:nvSpPr>
        <p:spPr>
          <a:xfrm>
            <a:off x="838200" y="1825625"/>
            <a:ext cx="10515600" cy="4538230"/>
          </a:xfrm>
        </p:spPr>
        <p:txBody>
          <a:bodyPr>
            <a:normAutofit/>
          </a:bodyPr>
          <a:lstStyle/>
          <a:p>
            <a:r>
              <a:rPr lang="en-US" sz="3600" dirty="0" smtClean="0"/>
              <a:t>It </a:t>
            </a:r>
            <a:r>
              <a:rPr lang="en-US" sz="3600" dirty="0"/>
              <a:t>is impossible for government officials to determine a protectionist policy that enhances economic welfare. </a:t>
            </a:r>
          </a:p>
          <a:p>
            <a:r>
              <a:rPr lang="en-US" sz="3600" dirty="0"/>
              <a:t> </a:t>
            </a:r>
            <a:r>
              <a:rPr lang="en-US" sz="3600" dirty="0" smtClean="0"/>
              <a:t>Free </a:t>
            </a:r>
            <a:r>
              <a:rPr lang="en-US" sz="3600" dirty="0"/>
              <a:t>trade is an implementable policy. </a:t>
            </a:r>
          </a:p>
          <a:p>
            <a:r>
              <a:rPr lang="en-US" sz="3600" dirty="0"/>
              <a:t> </a:t>
            </a:r>
            <a:r>
              <a:rPr lang="en-US" sz="3600" dirty="0" smtClean="0"/>
              <a:t>Welfare enhancing protectionist policy is not. </a:t>
            </a:r>
            <a:endParaRPr lang="en-US" sz="3600" dirty="0"/>
          </a:p>
          <a:p>
            <a:endParaRPr lang="en-US" sz="3600" dirty="0"/>
          </a:p>
        </p:txBody>
      </p:sp>
    </p:spTree>
    <p:extLst>
      <p:ext uri="{BB962C8B-B14F-4D97-AF65-F5344CB8AC3E}">
        <p14:creationId xmlns:p14="http://schemas.microsoft.com/office/powerpoint/2010/main" val="652750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7434"/>
          </a:xfrm>
        </p:spPr>
        <p:txBody>
          <a:bodyPr>
            <a:normAutofit fontScale="90000"/>
          </a:bodyPr>
          <a:lstStyle/>
          <a:p>
            <a:endParaRPr lang="en-US" dirty="0"/>
          </a:p>
        </p:txBody>
      </p:sp>
      <p:sp>
        <p:nvSpPr>
          <p:cNvPr id="3" name="Content Placeholder 2"/>
          <p:cNvSpPr>
            <a:spLocks noGrp="1"/>
          </p:cNvSpPr>
          <p:nvPr>
            <p:ph idx="1"/>
          </p:nvPr>
        </p:nvSpPr>
        <p:spPr>
          <a:xfrm>
            <a:off x="838200" y="834501"/>
            <a:ext cx="10515600" cy="5342462"/>
          </a:xfrm>
        </p:spPr>
        <p:txBody>
          <a:bodyPr/>
          <a:lstStyle/>
          <a:p>
            <a:r>
              <a:rPr lang="en-US" sz="3600" dirty="0" smtClean="0"/>
              <a:t>Leland Yeager </a:t>
            </a:r>
            <a:r>
              <a:rPr lang="en-US" sz="3600" dirty="0"/>
              <a:t>and </a:t>
            </a:r>
            <a:r>
              <a:rPr lang="en-US" sz="3600" dirty="0" smtClean="0"/>
              <a:t>David </a:t>
            </a:r>
            <a:r>
              <a:rPr lang="en-US" sz="3600" dirty="0" err="1" smtClean="0"/>
              <a:t>Tuerck</a:t>
            </a:r>
            <a:r>
              <a:rPr lang="en-US" sz="3600" dirty="0" smtClean="0"/>
              <a:t> </a:t>
            </a:r>
            <a:r>
              <a:rPr lang="en-US" sz="3600" dirty="0"/>
              <a:t>(1976) put it thusly, “The protectionist slogan that free trade may be right in theory but wrong in practice becomes more sensible when the word ‘protectionism’ replaces ‘free trade.’” And “Free trade is a meaningful, specific, discussable policy proposal; ideal protec­tionism is not.”</a:t>
            </a:r>
          </a:p>
          <a:p>
            <a:endParaRPr lang="en-US" dirty="0"/>
          </a:p>
        </p:txBody>
      </p:sp>
    </p:spTree>
    <p:extLst>
      <p:ext uri="{BB962C8B-B14F-4D97-AF65-F5344CB8AC3E}">
        <p14:creationId xmlns:p14="http://schemas.microsoft.com/office/powerpoint/2010/main" val="3103098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Thank you.</a:t>
            </a:r>
            <a:endParaRPr lang="en-US" dirty="0"/>
          </a:p>
        </p:txBody>
      </p:sp>
    </p:spTree>
    <p:extLst>
      <p:ext uri="{BB962C8B-B14F-4D97-AF65-F5344CB8AC3E}">
        <p14:creationId xmlns:p14="http://schemas.microsoft.com/office/powerpoint/2010/main" val="4214888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Impossibility of Socialism</a:t>
            </a:r>
            <a:endParaRPr lang="en-US" dirty="0"/>
          </a:p>
        </p:txBody>
      </p:sp>
      <p:sp>
        <p:nvSpPr>
          <p:cNvPr id="3" name="Content Placeholder 2"/>
          <p:cNvSpPr>
            <a:spLocks noGrp="1"/>
          </p:cNvSpPr>
          <p:nvPr>
            <p:ph idx="1"/>
          </p:nvPr>
        </p:nvSpPr>
        <p:spPr>
          <a:xfrm>
            <a:off x="838200" y="1455938"/>
            <a:ext cx="10515600" cy="4721025"/>
          </a:xfrm>
        </p:spPr>
        <p:txBody>
          <a:bodyPr>
            <a:normAutofit/>
          </a:bodyPr>
          <a:lstStyle/>
          <a:p>
            <a:r>
              <a:rPr lang="en-US" sz="3200" dirty="0"/>
              <a:t>Mises on the impossibility of </a:t>
            </a:r>
            <a:r>
              <a:rPr lang="en-US" sz="3200" dirty="0" smtClean="0"/>
              <a:t>socialism: “</a:t>
            </a:r>
            <a:r>
              <a:rPr lang="en-US" sz="3200" dirty="0"/>
              <a:t>The theory of economic calculation shows that in the socialistic community economic calculation would be impossible.” </a:t>
            </a:r>
          </a:p>
          <a:p>
            <a:r>
              <a:rPr lang="en-US" sz="3200" dirty="0"/>
              <a:t> </a:t>
            </a:r>
            <a:r>
              <a:rPr lang="en-US" sz="3200" dirty="0" smtClean="0"/>
              <a:t>And further, calculation </a:t>
            </a:r>
            <a:r>
              <a:rPr lang="en-US" sz="3200" dirty="0"/>
              <a:t>is “possible only when prices for all kinds of goods and services are established in the market and furnish a basis of reckoning. Where there is no market there is no price system, and where there is no price system there can be no economic calculation.”</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04112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3784"/>
          </a:xfrm>
        </p:spPr>
        <p:txBody>
          <a:bodyPr>
            <a:normAutofit fontScale="90000"/>
          </a:bodyPr>
          <a:lstStyle/>
          <a:p>
            <a:endParaRPr lang="en-US" dirty="0"/>
          </a:p>
        </p:txBody>
      </p:sp>
      <p:sp>
        <p:nvSpPr>
          <p:cNvPr id="3" name="Content Placeholder 2"/>
          <p:cNvSpPr>
            <a:spLocks noGrp="1"/>
          </p:cNvSpPr>
          <p:nvPr>
            <p:ph idx="1"/>
          </p:nvPr>
        </p:nvSpPr>
        <p:spPr>
          <a:xfrm>
            <a:off x="838200" y="905164"/>
            <a:ext cx="10515600" cy="5652389"/>
          </a:xfrm>
        </p:spPr>
        <p:txBody>
          <a:bodyPr/>
          <a:lstStyle/>
          <a:p>
            <a:r>
              <a:rPr lang="en-US" sz="3200" dirty="0"/>
              <a:t>In countering these unsophisticated arguments, </a:t>
            </a:r>
            <a:r>
              <a:rPr lang="en-US" sz="3200" dirty="0" smtClean="0"/>
              <a:t>Paul Krugman </a:t>
            </a:r>
            <a:r>
              <a:rPr lang="en-US" sz="3200" dirty="0"/>
              <a:t>comes to mind, “I am convinced that many economists, when they try to argue in favor of free trade, make the mistake of overestimating both their opponents and their audience. </a:t>
            </a:r>
            <a:r>
              <a:rPr lang="en-US" sz="3200" dirty="0" smtClean="0"/>
              <a:t>…. </a:t>
            </a:r>
            <a:r>
              <a:rPr lang="en-US" sz="3200" dirty="0"/>
              <a:t>it is remarkably easy to make fools of your opponents, catching them in elementary errors of logic and fact. This is playing dirty, and I advocate it strongly.” (“Ricardo’s Difficult </a:t>
            </a:r>
            <a:r>
              <a:rPr lang="en-US" sz="3200" dirty="0" smtClean="0"/>
              <a:t>Idea”)</a:t>
            </a:r>
            <a:endParaRPr lang="en-US" sz="3200" dirty="0"/>
          </a:p>
          <a:p>
            <a:endParaRPr lang="en-US" dirty="0"/>
          </a:p>
        </p:txBody>
      </p:sp>
    </p:spTree>
    <p:extLst>
      <p:ext uri="{BB962C8B-B14F-4D97-AF65-F5344CB8AC3E}">
        <p14:creationId xmlns:p14="http://schemas.microsoft.com/office/powerpoint/2010/main" val="3757729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5239"/>
          </a:xfrm>
        </p:spPr>
        <p:txBody>
          <a:bodyPr>
            <a:normAutofit fontScale="90000"/>
          </a:bodyPr>
          <a:lstStyle/>
          <a:p>
            <a:r>
              <a:rPr lang="en-US" dirty="0" smtClean="0"/>
              <a:t>Ludwig von Mises, “Capitalism versus Socialism”</a:t>
            </a:r>
            <a:endParaRPr lang="en-US" dirty="0"/>
          </a:p>
        </p:txBody>
      </p:sp>
      <p:sp>
        <p:nvSpPr>
          <p:cNvPr id="3" name="Content Placeholder 2"/>
          <p:cNvSpPr>
            <a:spLocks noGrp="1"/>
          </p:cNvSpPr>
          <p:nvPr>
            <p:ph idx="1"/>
          </p:nvPr>
        </p:nvSpPr>
        <p:spPr>
          <a:xfrm>
            <a:off x="838200" y="785091"/>
            <a:ext cx="10515600" cy="5391872"/>
          </a:xfrm>
        </p:spPr>
        <p:txBody>
          <a:bodyPr>
            <a:normAutofit lnSpcReduction="10000"/>
          </a:bodyPr>
          <a:lstStyle/>
          <a:p>
            <a:r>
              <a:rPr lang="en-US" dirty="0"/>
              <a:t>“Capitalism has radically transformed all human affairs. Population figures have multiplied. In the few countries where neither the policies of the governments nor obstinate preservation of traditional ways on the part of the citizens put insurmountable obstacles in the way of capitalistic entrepreneurship, the living conditions of the immense majority of people have improved spectacularly. Implements never known before or considered as extravagant luxuries are now customarily available to the average man. The general standard </a:t>
            </a:r>
            <a:r>
              <a:rPr lang="en-US" dirty="0" smtClean="0"/>
              <a:t>of </a:t>
            </a:r>
            <a:r>
              <a:rPr lang="en-US" dirty="0"/>
              <a:t>education and of material and spiritual well-being is improving from year to year. All this is not an achievement of governments or of any charitable measures. More often than not it is precisely governmental action that frustrates beneficial developments which the regular operation of capitalistic institutions tends to bring about</a:t>
            </a:r>
            <a:r>
              <a:rPr lang="en-US" dirty="0" smtClean="0"/>
              <a:t>.”</a:t>
            </a:r>
            <a:endParaRPr lang="en-US" dirty="0"/>
          </a:p>
        </p:txBody>
      </p:sp>
    </p:spTree>
    <p:extLst>
      <p:ext uri="{BB962C8B-B14F-4D97-AF65-F5344CB8AC3E}">
        <p14:creationId xmlns:p14="http://schemas.microsoft.com/office/powerpoint/2010/main" val="2472242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1823"/>
          </a:xfrm>
        </p:spPr>
        <p:txBody>
          <a:bodyPr>
            <a:normAutofit fontScale="90000"/>
          </a:bodyPr>
          <a:lstStyle/>
          <a:p>
            <a:endParaRPr lang="en-US" i="1" dirty="0"/>
          </a:p>
        </p:txBody>
      </p:sp>
      <p:sp>
        <p:nvSpPr>
          <p:cNvPr id="3" name="Content Placeholder 2"/>
          <p:cNvSpPr>
            <a:spLocks noGrp="1"/>
          </p:cNvSpPr>
          <p:nvPr>
            <p:ph idx="1"/>
          </p:nvPr>
        </p:nvSpPr>
        <p:spPr>
          <a:xfrm>
            <a:off x="838200" y="825623"/>
            <a:ext cx="10515600" cy="5351340"/>
          </a:xfrm>
        </p:spPr>
        <p:txBody>
          <a:bodyPr/>
          <a:lstStyle/>
          <a:p>
            <a:r>
              <a:rPr lang="en-US" dirty="0" smtClean="0"/>
              <a:t>“The </a:t>
            </a:r>
            <a:r>
              <a:rPr lang="en-US" i="1" dirty="0" smtClean="0"/>
              <a:t>Daily Chicago Times </a:t>
            </a:r>
            <a:r>
              <a:rPr lang="en-US" dirty="0" smtClean="0"/>
              <a:t>candidly admitted that the tariff was indeed a tool used by Northerners for the purpose of plundering the South. The editor of the newspaper warned that the benefits of this political plunder would be threatened by the existence of free trade in the South</a:t>
            </a:r>
            <a:r>
              <a:rPr lang="en-US" dirty="0"/>
              <a:t>.” (Thomas J. </a:t>
            </a:r>
            <a:r>
              <a:rPr lang="en-US" dirty="0" err="1"/>
              <a:t>DiLorenzo</a:t>
            </a:r>
            <a:r>
              <a:rPr lang="en-US" dirty="0"/>
              <a:t>, </a:t>
            </a:r>
            <a:r>
              <a:rPr lang="en-US" i="1" dirty="0"/>
              <a:t>The Real </a:t>
            </a:r>
            <a:r>
              <a:rPr lang="en-US" i="1" dirty="0" smtClean="0"/>
              <a:t>Lincoln)</a:t>
            </a:r>
            <a:endParaRPr lang="en-US" dirty="0"/>
          </a:p>
        </p:txBody>
      </p:sp>
    </p:spTree>
    <p:extLst>
      <p:ext uri="{BB962C8B-B14F-4D97-AF65-F5344CB8AC3E}">
        <p14:creationId xmlns:p14="http://schemas.microsoft.com/office/powerpoint/2010/main" val="1848834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Gains from Trade</a:t>
            </a:r>
            <a:endParaRPr lang="en-US" dirty="0"/>
          </a:p>
        </p:txBody>
      </p:sp>
      <p:sp>
        <p:nvSpPr>
          <p:cNvPr id="3" name="Content Placeholder 2"/>
          <p:cNvSpPr>
            <a:spLocks noGrp="1"/>
          </p:cNvSpPr>
          <p:nvPr>
            <p:ph idx="1"/>
          </p:nvPr>
        </p:nvSpPr>
        <p:spPr>
          <a:xfrm>
            <a:off x="838200" y="1428206"/>
            <a:ext cx="10515600" cy="4748757"/>
          </a:xfrm>
        </p:spPr>
        <p:txBody>
          <a:bodyPr>
            <a:normAutofit/>
          </a:bodyPr>
          <a:lstStyle/>
          <a:p>
            <a:r>
              <a:rPr lang="en-US" dirty="0" smtClean="0"/>
              <a:t>We recognize that </a:t>
            </a:r>
            <a:r>
              <a:rPr lang="en-US" dirty="0" smtClean="0"/>
              <a:t>there are benefits </a:t>
            </a:r>
            <a:r>
              <a:rPr lang="en-US" dirty="0" smtClean="0"/>
              <a:t>of trade</a:t>
            </a:r>
          </a:p>
          <a:p>
            <a:pPr lvl="1"/>
            <a:r>
              <a:rPr lang="en-US" dirty="0" smtClean="0"/>
              <a:t>Ludwig von Mises, “Autarky: The Road to Misery.” Mises argues that the international division of labor is the foundation of European culture. </a:t>
            </a:r>
          </a:p>
          <a:p>
            <a:r>
              <a:rPr lang="en-US" dirty="0" smtClean="0"/>
              <a:t>Adam Smith: “The division of </a:t>
            </a:r>
            <a:r>
              <a:rPr lang="en-US" dirty="0" err="1" smtClean="0"/>
              <a:t>labour</a:t>
            </a:r>
            <a:r>
              <a:rPr lang="en-US" dirty="0" smtClean="0"/>
              <a:t>, however, so far as it can be introduced, occasions, in every art, a proportionate increase of the productive powers of </a:t>
            </a:r>
            <a:r>
              <a:rPr lang="en-US" dirty="0" err="1" smtClean="0"/>
              <a:t>labour</a:t>
            </a:r>
            <a:r>
              <a:rPr lang="en-US" dirty="0" smtClean="0"/>
              <a:t>.” </a:t>
            </a:r>
          </a:p>
          <a:p>
            <a:r>
              <a:rPr lang="en-US" dirty="0" smtClean="0"/>
              <a:t>Smith makes the case that the division of labor leads to increasing productivity</a:t>
            </a:r>
          </a:p>
          <a:p>
            <a:r>
              <a:rPr lang="en-US" dirty="0" smtClean="0"/>
              <a:t>Smith also emphasized that the gains from trade are limited by the extent of the market. The greater the extent of the market, the greater the gains from trade. </a:t>
            </a:r>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1836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Gains from Trade</a:t>
            </a:r>
            <a:endParaRPr lang="en-US" dirty="0"/>
          </a:p>
        </p:txBody>
      </p:sp>
      <p:sp>
        <p:nvSpPr>
          <p:cNvPr id="3" name="Content Placeholder 2"/>
          <p:cNvSpPr>
            <a:spLocks noGrp="1"/>
          </p:cNvSpPr>
          <p:nvPr>
            <p:ph idx="1"/>
          </p:nvPr>
        </p:nvSpPr>
        <p:spPr>
          <a:xfrm>
            <a:off x="838200" y="1463040"/>
            <a:ext cx="10515600" cy="4713923"/>
          </a:xfrm>
        </p:spPr>
        <p:txBody>
          <a:bodyPr>
            <a:normAutofit lnSpcReduction="10000"/>
          </a:bodyPr>
          <a:lstStyle/>
          <a:p>
            <a:r>
              <a:rPr lang="en-US" dirty="0"/>
              <a:t>David Ricardo’s </a:t>
            </a:r>
            <a:r>
              <a:rPr lang="en-US" dirty="0" smtClean="0"/>
              <a:t>law of comparative advantage (</a:t>
            </a:r>
            <a:r>
              <a:rPr lang="en-US" i="1" dirty="0" smtClean="0"/>
              <a:t>On </a:t>
            </a:r>
            <a:r>
              <a:rPr lang="en-US" i="1" dirty="0"/>
              <a:t>the Principles of Political Economy, and Taxation</a:t>
            </a:r>
            <a:r>
              <a:rPr lang="en-US" dirty="0"/>
              <a:t>, </a:t>
            </a:r>
            <a:r>
              <a:rPr lang="en-US" dirty="0" smtClean="0"/>
              <a:t>1817</a:t>
            </a:r>
            <a:r>
              <a:rPr lang="en-US" dirty="0"/>
              <a:t>)</a:t>
            </a:r>
            <a:endParaRPr lang="en-US" dirty="0" smtClean="0"/>
          </a:p>
          <a:p>
            <a:r>
              <a:rPr lang="en-US" dirty="0"/>
              <a:t>A group of individuals, regions, or nations can produce a larger joint output if each specializes in the production of goods in which it is a low-opportunity cost producer and trades for goods for which it is a high opportunity cost producer</a:t>
            </a:r>
            <a:r>
              <a:rPr lang="en-US" dirty="0" smtClean="0"/>
              <a:t>. There are mutual gains from trade.</a:t>
            </a:r>
            <a:endParaRPr lang="en-US" dirty="0"/>
          </a:p>
          <a:p>
            <a:r>
              <a:rPr lang="en-US" dirty="0" smtClean="0"/>
              <a:t>Paul Samuelson, when challenged to cite a theory in the social sciences that is true and nontrivial, answered the law of comparative advantage.</a:t>
            </a:r>
          </a:p>
          <a:p>
            <a:r>
              <a:rPr lang="en-US" dirty="0" smtClean="0"/>
              <a:t>Paul Krugman: </a:t>
            </a:r>
            <a:r>
              <a:rPr lang="en-US" dirty="0"/>
              <a:t>“If there were an Economist's Creed, it would surely contain the </a:t>
            </a:r>
            <a:r>
              <a:rPr lang="en-US" dirty="0" smtClean="0"/>
              <a:t>affirmation </a:t>
            </a:r>
            <a:r>
              <a:rPr lang="en-US" dirty="0"/>
              <a:t>“I understand the Principle of Comparative Advantage</a:t>
            </a:r>
            <a:r>
              <a:rPr lang="en-US" dirty="0" smtClean="0"/>
              <a:t>”</a:t>
            </a:r>
            <a:endParaRPr lang="en-US" dirty="0"/>
          </a:p>
        </p:txBody>
      </p:sp>
    </p:spTree>
    <p:extLst>
      <p:ext uri="{BB962C8B-B14F-4D97-AF65-F5344CB8AC3E}">
        <p14:creationId xmlns:p14="http://schemas.microsoft.com/office/powerpoint/2010/main" val="57855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Gains from Trade</a:t>
            </a:r>
            <a:endParaRPr lang="en-US" dirty="0"/>
          </a:p>
        </p:txBody>
      </p:sp>
      <p:sp>
        <p:nvSpPr>
          <p:cNvPr id="3" name="Content Placeholder 2"/>
          <p:cNvSpPr>
            <a:spLocks noGrp="1"/>
          </p:cNvSpPr>
          <p:nvPr>
            <p:ph idx="1"/>
          </p:nvPr>
        </p:nvSpPr>
        <p:spPr>
          <a:xfrm>
            <a:off x="838200" y="1393372"/>
            <a:ext cx="10515600" cy="4783592"/>
          </a:xfrm>
        </p:spPr>
        <p:txBody>
          <a:bodyPr>
            <a:normAutofit lnSpcReduction="10000"/>
          </a:bodyPr>
          <a:lstStyle/>
          <a:p>
            <a:r>
              <a:rPr lang="en-US" dirty="0" smtClean="0"/>
              <a:t>Ricardo’s “magic numbers”</a:t>
            </a:r>
          </a:p>
          <a:p>
            <a:pPr lvl="1"/>
            <a:r>
              <a:rPr lang="en-US" dirty="0" smtClean="0"/>
              <a:t>England can produce a given amount of cloth using the labor of 100 men and can produce a given amount of wine with the labor of 120 men</a:t>
            </a:r>
          </a:p>
          <a:p>
            <a:pPr lvl="1"/>
            <a:r>
              <a:rPr lang="en-US" dirty="0" smtClean="0"/>
              <a:t>Portugal requires the labor of 90 men to produce the same amount of cloth and only 80 men to produce wine</a:t>
            </a:r>
          </a:p>
          <a:p>
            <a:pPr lvl="1"/>
            <a:r>
              <a:rPr lang="en-US" dirty="0" smtClean="0"/>
              <a:t>Portugal has an absolute advantage in the production of both goods</a:t>
            </a:r>
          </a:p>
          <a:p>
            <a:pPr lvl="1"/>
            <a:r>
              <a:rPr lang="en-US" dirty="0" smtClean="0"/>
              <a:t>Portugal has a comparative advantage in the production of wine</a:t>
            </a:r>
          </a:p>
          <a:p>
            <a:pPr lvl="1"/>
            <a:r>
              <a:rPr lang="en-US" dirty="0" smtClean="0"/>
              <a:t>Both countries gain from trade if England produces and exports cloth and Portugal produces and exports wine</a:t>
            </a:r>
            <a:endParaRPr lang="en-US" dirty="0"/>
          </a:p>
          <a:p>
            <a:r>
              <a:rPr lang="en-US" dirty="0" smtClean="0"/>
              <a:t>Ricardo’s formulation is based on the labor theory of value</a:t>
            </a:r>
          </a:p>
          <a:p>
            <a:r>
              <a:rPr lang="en-US" dirty="0" smtClean="0"/>
              <a:t>Gottfried </a:t>
            </a:r>
            <a:r>
              <a:rPr lang="en-US" dirty="0" err="1" smtClean="0"/>
              <a:t>Haberler</a:t>
            </a:r>
            <a:r>
              <a:rPr lang="en-US" dirty="0" smtClean="0"/>
              <a:t> develops the law of comparative advantage in terms of opportunity costs </a:t>
            </a:r>
          </a:p>
          <a:p>
            <a:pPr marL="0" indent="0">
              <a:buNone/>
            </a:pPr>
            <a:endParaRPr lang="en-US" dirty="0"/>
          </a:p>
        </p:txBody>
      </p:sp>
    </p:spTree>
    <p:extLst>
      <p:ext uri="{BB962C8B-B14F-4D97-AF65-F5344CB8AC3E}">
        <p14:creationId xmlns:p14="http://schemas.microsoft.com/office/powerpoint/2010/main" val="1076446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600" y="342900"/>
            <a:ext cx="10972800" cy="6172200"/>
          </a:xfrm>
          <a:prstGeom prst="rect">
            <a:avLst/>
          </a:prstGeom>
        </p:spPr>
      </p:pic>
    </p:spTree>
    <p:extLst>
      <p:ext uri="{BB962C8B-B14F-4D97-AF65-F5344CB8AC3E}">
        <p14:creationId xmlns:p14="http://schemas.microsoft.com/office/powerpoint/2010/main" val="2137525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012"/>
          </a:xfrm>
        </p:spPr>
        <p:txBody>
          <a:bodyPr>
            <a:normAutofit fontScale="90000"/>
          </a:bodyPr>
          <a:lstStyle/>
          <a:p>
            <a:endParaRPr lang="en-US" dirty="0"/>
          </a:p>
        </p:txBody>
      </p:sp>
      <p:sp>
        <p:nvSpPr>
          <p:cNvPr id="3" name="Content Placeholder 2"/>
          <p:cNvSpPr>
            <a:spLocks noGrp="1"/>
          </p:cNvSpPr>
          <p:nvPr>
            <p:ph idx="1"/>
          </p:nvPr>
        </p:nvSpPr>
        <p:spPr>
          <a:xfrm>
            <a:off x="838200" y="836024"/>
            <a:ext cx="10515600" cy="5340940"/>
          </a:xfrm>
        </p:spPr>
        <p:txBody>
          <a:bodyPr>
            <a:normAutofit/>
          </a:bodyPr>
          <a:lstStyle/>
          <a:p>
            <a:r>
              <a:rPr lang="en-US" dirty="0"/>
              <a:t>The law of comparative advantage does not directly imply that free trade is economically superior to tariffs and other protectionist policies </a:t>
            </a:r>
          </a:p>
          <a:p>
            <a:r>
              <a:rPr lang="en-US" dirty="0" smtClean="0"/>
              <a:t>However, we can use the principle of comparative advantage to make a case for free trade, </a:t>
            </a:r>
            <a:r>
              <a:rPr lang="en-US" i="1" dirty="0" smtClean="0"/>
              <a:t>if</a:t>
            </a:r>
            <a:r>
              <a:rPr lang="en-US" dirty="0" smtClean="0"/>
              <a:t> we make certain assumptions</a:t>
            </a:r>
          </a:p>
          <a:p>
            <a:pPr lvl="1"/>
            <a:r>
              <a:rPr lang="en-US" sz="2800" dirty="0" smtClean="0"/>
              <a:t>Terms of trade are favorable for both countries </a:t>
            </a:r>
          </a:p>
          <a:p>
            <a:pPr lvl="1"/>
            <a:r>
              <a:rPr lang="en-US" sz="2800" dirty="0" smtClean="0"/>
              <a:t>A tariff does not affect the terms of trade</a:t>
            </a:r>
          </a:p>
          <a:p>
            <a:pPr lvl="1"/>
            <a:r>
              <a:rPr lang="en-US" sz="2800" dirty="0" smtClean="0"/>
              <a:t>Trade is balanced</a:t>
            </a:r>
          </a:p>
          <a:p>
            <a:pPr lvl="2"/>
            <a:r>
              <a:rPr lang="en-US" sz="2800" dirty="0" smtClean="0"/>
              <a:t>Trade surplus may lead to trade harming a countries welfare, within the law of comparative advantage model</a:t>
            </a:r>
          </a:p>
          <a:p>
            <a:pPr lvl="1"/>
            <a:r>
              <a:rPr lang="en-US" sz="2800" dirty="0" smtClean="0"/>
              <a:t>Capital and labor are perfectly mobile within a country</a:t>
            </a:r>
          </a:p>
          <a:p>
            <a:pPr lvl="1"/>
            <a:r>
              <a:rPr lang="en-US" sz="2800" dirty="0" smtClean="0"/>
              <a:t>Capital and labor are perfectly immobile internationally</a:t>
            </a:r>
          </a:p>
          <a:p>
            <a:endParaRPr lang="en-US" dirty="0" smtClean="0"/>
          </a:p>
          <a:p>
            <a:pPr marL="0" indent="0">
              <a:buNone/>
            </a:pPr>
            <a:endParaRPr lang="en-US" dirty="0"/>
          </a:p>
        </p:txBody>
      </p:sp>
    </p:spTree>
    <p:extLst>
      <p:ext uri="{BB962C8B-B14F-4D97-AF65-F5344CB8AC3E}">
        <p14:creationId xmlns:p14="http://schemas.microsoft.com/office/powerpoint/2010/main" val="185331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600" y="342900"/>
            <a:ext cx="10972800" cy="6172200"/>
          </a:xfrm>
          <a:prstGeom prst="rect">
            <a:avLst/>
          </a:prstGeom>
        </p:spPr>
      </p:pic>
    </p:spTree>
    <p:extLst>
      <p:ext uri="{BB962C8B-B14F-4D97-AF65-F5344CB8AC3E}">
        <p14:creationId xmlns:p14="http://schemas.microsoft.com/office/powerpoint/2010/main" val="2055432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12908</TotalTime>
  <Words>2115</Words>
  <Application>Microsoft Office PowerPoint</Application>
  <PresentationFormat>Widescreen</PresentationFormat>
  <Paragraphs>128</Paragraphs>
  <Slides>25</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The Case for Free Trade</vt:lpstr>
      <vt:lpstr>PowerPoint Presentation</vt:lpstr>
      <vt:lpstr>PowerPoint Presentation</vt:lpstr>
      <vt:lpstr>Gains from Trade</vt:lpstr>
      <vt:lpstr>Gains from Trade</vt:lpstr>
      <vt:lpstr>Gains from Trade</vt:lpstr>
      <vt:lpstr>PowerPoint Presentation</vt:lpstr>
      <vt:lpstr>PowerPoint Presentation</vt:lpstr>
      <vt:lpstr>PowerPoint Presentation</vt:lpstr>
      <vt:lpstr>Protectionist Arguments That Contradict the Law of Comparative Advantage </vt:lpstr>
      <vt:lpstr>Protectionist Arguments That Contradict the Law of Comparative Advantage </vt:lpstr>
      <vt:lpstr>PowerPoint Presentation</vt:lpstr>
      <vt:lpstr>Stronger arguments for tariffs</vt:lpstr>
      <vt:lpstr>Stronger arguments for tariffs</vt:lpstr>
      <vt:lpstr>Stronger arguments for tariffs</vt:lpstr>
      <vt:lpstr>PowerPoint Presentation</vt:lpstr>
      <vt:lpstr>Stronger arguments for tariffs</vt:lpstr>
      <vt:lpstr>Stronger arguments for tariffs</vt:lpstr>
      <vt:lpstr>Case for Free Trade</vt:lpstr>
      <vt:lpstr>Impossibility of Implementing Ideal Protectionist Policies</vt:lpstr>
      <vt:lpstr>PowerPoint Presentation</vt:lpstr>
      <vt:lpstr>PowerPoint Presentation</vt:lpstr>
      <vt:lpstr>Impossibility of Socialism</vt:lpstr>
      <vt:lpstr>PowerPoint Presentation</vt:lpstr>
      <vt:lpstr>Ludwig von Mises, “Capitalism versus Socialism”</vt:lpstr>
    </vt:vector>
  </TitlesOfParts>
  <Company>Ferris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Case(s) for Free Trade</dc:title>
  <dc:creator>Mark L Brandly</dc:creator>
  <cp:lastModifiedBy>Mark L Brandly</cp:lastModifiedBy>
  <cp:revision>57</cp:revision>
  <dcterms:created xsi:type="dcterms:W3CDTF">2020-06-19T21:27:28Z</dcterms:created>
  <dcterms:modified xsi:type="dcterms:W3CDTF">2020-07-12T01:44:37Z</dcterms:modified>
</cp:coreProperties>
</file>