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3"/>
  </p:notesMasterIdLst>
  <p:sldIdLst>
    <p:sldId id="256" r:id="rId2"/>
    <p:sldId id="257" r:id="rId3"/>
    <p:sldId id="346" r:id="rId4"/>
    <p:sldId id="348" r:id="rId5"/>
    <p:sldId id="349" r:id="rId6"/>
    <p:sldId id="347" r:id="rId7"/>
    <p:sldId id="259" r:id="rId8"/>
    <p:sldId id="260" r:id="rId9"/>
    <p:sldId id="298" r:id="rId10"/>
    <p:sldId id="261" r:id="rId11"/>
    <p:sldId id="262" r:id="rId12"/>
    <p:sldId id="295" r:id="rId13"/>
    <p:sldId id="267" r:id="rId14"/>
    <p:sldId id="294" r:id="rId15"/>
    <p:sldId id="266" r:id="rId16"/>
    <p:sldId id="350" r:id="rId17"/>
    <p:sldId id="351" r:id="rId18"/>
    <p:sldId id="286" r:id="rId19"/>
    <p:sldId id="296" r:id="rId20"/>
    <p:sldId id="301" r:id="rId21"/>
    <p:sldId id="271" r:id="rId22"/>
    <p:sldId id="300" r:id="rId23"/>
    <p:sldId id="274" r:id="rId24"/>
    <p:sldId id="305" r:id="rId25"/>
    <p:sldId id="306" r:id="rId26"/>
    <p:sldId id="313" r:id="rId27"/>
    <p:sldId id="304" r:id="rId28"/>
    <p:sldId id="336" r:id="rId29"/>
    <p:sldId id="339" r:id="rId30"/>
    <p:sldId id="308" r:id="rId31"/>
    <p:sldId id="309" r:id="rId32"/>
    <p:sldId id="310" r:id="rId33"/>
    <p:sldId id="330" r:id="rId34"/>
    <p:sldId id="337" r:id="rId35"/>
    <p:sldId id="331" r:id="rId36"/>
    <p:sldId id="332" r:id="rId37"/>
    <p:sldId id="334" r:id="rId38"/>
    <p:sldId id="333" r:id="rId39"/>
    <p:sldId id="345" r:id="rId40"/>
    <p:sldId id="311" r:id="rId41"/>
    <p:sldId id="314" r:id="rId42"/>
  </p:sldIdLst>
  <p:sldSz cx="9144000" cy="6858000" type="screen4x3"/>
  <p:notesSz cx="7077075" cy="90201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77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0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1009"/>
          </a:xfrm>
          <a:prstGeom prst="rect">
            <a:avLst/>
          </a:prstGeom>
        </p:spPr>
        <p:txBody>
          <a:bodyPr vert="horz" lIns="91440" tIns="45720" rIns="91440" bIns="45720" rtlCol="0"/>
          <a:lstStyle>
            <a:lvl1pPr algn="r">
              <a:defRPr sz="1200"/>
            </a:lvl1pPr>
          </a:lstStyle>
          <a:p>
            <a:fld id="{5D7A4FD9-0A9A-4142-B075-8D055C327260}" type="datetimeFigureOut">
              <a:rPr lang="en-US" smtClean="0"/>
              <a:pPr/>
              <a:t>7/14/2020</a:t>
            </a:fld>
            <a:endParaRPr lang="en-US"/>
          </a:p>
        </p:txBody>
      </p:sp>
      <p:sp>
        <p:nvSpPr>
          <p:cNvPr id="4" name="Slide Image Placeholder 3"/>
          <p:cNvSpPr>
            <a:spLocks noGrp="1" noRot="1" noChangeAspect="1"/>
          </p:cNvSpPr>
          <p:nvPr>
            <p:ph type="sldImg" idx="2"/>
          </p:nvPr>
        </p:nvSpPr>
        <p:spPr>
          <a:xfrm>
            <a:off x="1282700" y="676275"/>
            <a:ext cx="4511675" cy="33829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84583"/>
            <a:ext cx="5661660" cy="4059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67601"/>
            <a:ext cx="3066733" cy="45100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67601"/>
            <a:ext cx="3066733" cy="451009"/>
          </a:xfrm>
          <a:prstGeom prst="rect">
            <a:avLst/>
          </a:prstGeom>
        </p:spPr>
        <p:txBody>
          <a:bodyPr vert="horz" lIns="91440" tIns="45720" rIns="91440" bIns="45720" rtlCol="0" anchor="b"/>
          <a:lstStyle>
            <a:lvl1pPr algn="r">
              <a:defRPr sz="1200"/>
            </a:lvl1pPr>
          </a:lstStyle>
          <a:p>
            <a:fld id="{37ED6DFA-E100-42A7-A437-101AAED62A84}" type="slidenum">
              <a:rPr lang="en-US" smtClean="0"/>
              <a:pPr/>
              <a:t>‹#›</a:t>
            </a:fld>
            <a:endParaRPr lang="en-US"/>
          </a:p>
        </p:txBody>
      </p:sp>
    </p:spTree>
    <p:extLst>
      <p:ext uri="{BB962C8B-B14F-4D97-AF65-F5344CB8AC3E}">
        <p14:creationId xmlns:p14="http://schemas.microsoft.com/office/powerpoint/2010/main" xmlns="" val="80606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730B5-0B64-49B1-808A-76370D4BB766}"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404941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730B5-0B64-49B1-808A-76370D4BB766}"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369673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730B5-0B64-49B1-808A-76370D4BB766}"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28185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730B5-0B64-49B1-808A-76370D4BB766}"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96147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730B5-0B64-49B1-808A-76370D4BB766}"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302363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B730B5-0B64-49B1-808A-76370D4BB766}"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297911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B730B5-0B64-49B1-808A-76370D4BB766}" type="datetimeFigureOut">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217936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730B5-0B64-49B1-808A-76370D4BB766}" type="datetimeFigureOut">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299394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730B5-0B64-49B1-808A-76370D4BB766}" type="datetimeFigureOut">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372577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730B5-0B64-49B1-808A-76370D4BB766}"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376455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730B5-0B64-49B1-808A-76370D4BB766}"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407425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730B5-0B64-49B1-808A-76370D4BB766}" type="datetimeFigureOut">
              <a:rPr lang="en-US" smtClean="0"/>
              <a:pPr/>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9DCB0-31D1-463C-8C9B-A3450EF045D1}" type="slidenum">
              <a:rPr lang="en-US" smtClean="0"/>
              <a:pPr/>
              <a:t>‹#›</a:t>
            </a:fld>
            <a:endParaRPr lang="en-US"/>
          </a:p>
        </p:txBody>
      </p:sp>
    </p:spTree>
    <p:extLst>
      <p:ext uri="{BB962C8B-B14F-4D97-AF65-F5344CB8AC3E}">
        <p14:creationId xmlns:p14="http://schemas.microsoft.com/office/powerpoint/2010/main" xmlns="" val="1442435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1524000"/>
          </a:xfrm>
        </p:spPr>
        <p:txBody>
          <a:bodyPr>
            <a:normAutofit/>
          </a:bodyPr>
          <a:lstStyle/>
          <a:p>
            <a:pPr algn="ctr"/>
            <a:r>
              <a:rPr lang="en-US" sz="3600" dirty="0" smtClean="0"/>
              <a:t>Deflation: Myth and Reality  </a:t>
            </a:r>
            <a:endParaRPr lang="en-US" sz="3600" dirty="0"/>
          </a:p>
        </p:txBody>
      </p:sp>
      <p:sp>
        <p:nvSpPr>
          <p:cNvPr id="3" name="Subtitle 2"/>
          <p:cNvSpPr>
            <a:spLocks noGrp="1"/>
          </p:cNvSpPr>
          <p:nvPr>
            <p:ph type="subTitle" idx="1"/>
          </p:nvPr>
        </p:nvSpPr>
        <p:spPr>
          <a:xfrm>
            <a:off x="685800" y="3200400"/>
            <a:ext cx="7772400" cy="2438400"/>
          </a:xfrm>
        </p:spPr>
        <p:txBody>
          <a:bodyPr>
            <a:normAutofit/>
          </a:bodyPr>
          <a:lstStyle/>
          <a:p>
            <a:endParaRPr lang="en-US" sz="2800" dirty="0" smtClean="0"/>
          </a:p>
          <a:p>
            <a:r>
              <a:rPr lang="en-US" sz="2800" dirty="0" smtClean="0">
                <a:solidFill>
                  <a:schemeClr val="tx1"/>
                </a:solidFill>
              </a:rPr>
              <a:t>Mises University </a:t>
            </a:r>
            <a:r>
              <a:rPr lang="en-US" sz="2800" dirty="0" smtClean="0">
                <a:solidFill>
                  <a:schemeClr val="tx1"/>
                </a:solidFill>
              </a:rPr>
              <a:t>2020</a:t>
            </a:r>
            <a:endParaRPr lang="en-US" sz="2800" dirty="0" smtClean="0">
              <a:solidFill>
                <a:schemeClr val="tx1"/>
              </a:solidFill>
            </a:endParaRPr>
          </a:p>
          <a:p>
            <a:r>
              <a:rPr lang="en-US" sz="2800" dirty="0" smtClean="0">
                <a:solidFill>
                  <a:schemeClr val="tx1"/>
                </a:solidFill>
              </a:rPr>
              <a:t>Joseph T. Salerno</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Growth Deflation</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a:lnSpc>
                <a:spcPct val="110000"/>
              </a:lnSpc>
            </a:pPr>
            <a:r>
              <a:rPr lang="en-US" sz="2000" dirty="0" smtClean="0"/>
              <a:t>Caused by an increase in the production and supply of goods and services in the economy, that is, “economic growth.”</a:t>
            </a:r>
          </a:p>
          <a:p>
            <a:pPr>
              <a:lnSpc>
                <a:spcPct val="110000"/>
              </a:lnSpc>
            </a:pPr>
            <a:endParaRPr lang="en-US" sz="2000" dirty="0" smtClean="0"/>
          </a:p>
          <a:p>
            <a:pPr>
              <a:lnSpc>
                <a:spcPct val="110000"/>
              </a:lnSpc>
            </a:pPr>
            <a:r>
              <a:rPr lang="en-US" sz="2000" dirty="0" smtClean="0"/>
              <a:t>Rapid economic growth is caused by increased investment in capital goods and technological progress, which reduce production costs and increase profits.</a:t>
            </a:r>
          </a:p>
          <a:p>
            <a:endParaRPr lang="en-US" sz="2000" dirty="0" smtClean="0"/>
          </a:p>
          <a:p>
            <a:r>
              <a:rPr lang="en-US" sz="2000" dirty="0" smtClean="0"/>
              <a:t>The increased supply of goods causes greater competition for $ by sellers, and therefore increases the exchange demand for money.</a:t>
            </a:r>
          </a:p>
          <a:p>
            <a:pPr marL="0" indent="0">
              <a:buNone/>
            </a:pPr>
            <a:endParaRPr lang="en-US" sz="2000" dirty="0" smtClean="0"/>
          </a:p>
          <a:p>
            <a:r>
              <a:rPr lang="en-US" sz="2000" dirty="0" smtClean="0"/>
              <a:t> If money supply increases very slowly, this will result in an increased value of money and falling prices—so </a:t>
            </a:r>
            <a:r>
              <a:rPr lang="en-US" sz="2000" b="1" dirty="0" smtClean="0">
                <a:solidFill>
                  <a:srgbClr val="C00000"/>
                </a:solidFill>
              </a:rPr>
              <a:t>“deflation”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US" sz="3600" dirty="0" smtClean="0"/>
              <a:t>History of Deflation in the U.S.</a:t>
            </a:r>
            <a:endParaRPr lang="en-US" sz="3600" dirty="0"/>
          </a:p>
        </p:txBody>
      </p:sp>
      <p:sp>
        <p:nvSpPr>
          <p:cNvPr id="3" name="Content Placeholder 2"/>
          <p:cNvSpPr>
            <a:spLocks noGrp="1"/>
          </p:cNvSpPr>
          <p:nvPr>
            <p:ph idx="4294967295"/>
          </p:nvPr>
        </p:nvSpPr>
        <p:spPr>
          <a:xfrm>
            <a:off x="990600" y="1143000"/>
            <a:ext cx="7620000" cy="4800600"/>
          </a:xfrm>
        </p:spPr>
        <p:txBody>
          <a:bodyPr>
            <a:normAutofit/>
          </a:bodyPr>
          <a:lstStyle/>
          <a:p>
            <a:r>
              <a:rPr lang="en-US" sz="2400" dirty="0"/>
              <a:t>G</a:t>
            </a:r>
            <a:r>
              <a:rPr lang="en-US" sz="2400" dirty="0" smtClean="0"/>
              <a:t>rowth deflation occurred in U.S. and other market economies throughout the 19</a:t>
            </a:r>
            <a:r>
              <a:rPr lang="en-US" sz="2400" baseline="30000" dirty="0" smtClean="0"/>
              <a:t>th</a:t>
            </a:r>
            <a:r>
              <a:rPr lang="en-US" sz="2400" dirty="0" smtClean="0"/>
              <a:t> century.</a:t>
            </a:r>
          </a:p>
          <a:p>
            <a:r>
              <a:rPr lang="en-US" sz="2400" dirty="0" smtClean="0"/>
              <a:t>The economic growth rate exceeded the growth rate of the money supply under gold standard. </a:t>
            </a:r>
          </a:p>
          <a:p>
            <a:r>
              <a:rPr lang="en-US" sz="2400" dirty="0" smtClean="0"/>
              <a:t>It was  </a:t>
            </a:r>
            <a:r>
              <a:rPr lang="en-US" sz="2400" b="1" dirty="0" smtClean="0"/>
              <a:t>good deflation </a:t>
            </a:r>
            <a:r>
              <a:rPr lang="en-US" sz="2400" dirty="0" smtClean="0"/>
              <a:t>because it was a natural part of the process of economic growth</a:t>
            </a:r>
          </a:p>
          <a:p>
            <a:pPr lvl="0">
              <a:buNone/>
            </a:pPr>
            <a:endParaRPr lang="en-US" sz="2400" b="1" dirty="0" smtClean="0">
              <a:solidFill>
                <a:srgbClr val="7030A0"/>
              </a:solidFill>
            </a:endParaRPr>
          </a:p>
          <a:p>
            <a:pPr lvl="0"/>
            <a:r>
              <a:rPr lang="en-US" sz="2400" b="1" dirty="0" smtClean="0"/>
              <a:t>Example: U.S. 1880 to 1896</a:t>
            </a:r>
            <a:r>
              <a:rPr lang="en-US" sz="2400" b="1" dirty="0"/>
              <a:t>: </a:t>
            </a:r>
            <a:endParaRPr lang="en-US" sz="2400" b="1" dirty="0" smtClean="0"/>
          </a:p>
          <a:p>
            <a:pPr lvl="1"/>
            <a:r>
              <a:rPr lang="en-US" sz="2200" b="1" dirty="0" smtClean="0"/>
              <a:t>Prices fell by 30</a:t>
            </a:r>
            <a:r>
              <a:rPr lang="en-US" sz="2200" b="1" dirty="0"/>
              <a:t>% or 1.75%/</a:t>
            </a:r>
            <a:r>
              <a:rPr lang="en-US" sz="2200" b="1" dirty="0" smtClean="0"/>
              <a:t>yr. </a:t>
            </a:r>
          </a:p>
          <a:p>
            <a:pPr lvl="1"/>
            <a:r>
              <a:rPr lang="en-US" sz="2200" b="1" dirty="0" smtClean="0"/>
              <a:t>Real </a:t>
            </a:r>
            <a:r>
              <a:rPr lang="en-US" sz="2200" b="1" dirty="0"/>
              <a:t>GDP </a:t>
            </a:r>
            <a:r>
              <a:rPr lang="en-US" sz="2200" b="1" dirty="0" smtClean="0"/>
              <a:t>grew by </a:t>
            </a:r>
            <a:r>
              <a:rPr lang="en-US" sz="2200" b="1" dirty="0"/>
              <a:t>85% or 5%/</a:t>
            </a:r>
            <a:r>
              <a:rPr lang="en-US" sz="2200" b="1" dirty="0" smtClean="0"/>
              <a:t>yr.</a:t>
            </a:r>
          </a:p>
          <a:p>
            <a:pPr lvl="0"/>
            <a:endParaRPr lang="en-US" sz="2800" dirty="0">
              <a:solidFill>
                <a:prstClr val="black"/>
              </a:solidFill>
            </a:endParaRPr>
          </a:p>
          <a:p>
            <a:endParaRPr lang="en-US" sz="2800" dirty="0" smtClean="0"/>
          </a:p>
          <a:p>
            <a:pPr>
              <a:buNone/>
            </a:pPr>
            <a:endParaRPr lang="en-US" sz="2800" dirty="0"/>
          </a:p>
          <a:p>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sz="3200" dirty="0" smtClean="0"/>
              <a:t>Prices , Income, and Consumption 1870-1898</a:t>
            </a:r>
            <a:endParaRPr lang="en-US" sz="3200" dirty="0"/>
          </a:p>
        </p:txBody>
      </p:sp>
      <p:sp>
        <p:nvSpPr>
          <p:cNvPr id="4" name="Content Placeholder 3"/>
          <p:cNvSpPr>
            <a:spLocks noGrp="1"/>
          </p:cNvSpPr>
          <p:nvPr>
            <p:ph idx="1"/>
          </p:nvPr>
        </p:nvSpPr>
        <p:spPr/>
        <p:txBody>
          <a:bodyPr>
            <a:normAutofit/>
          </a:bodyPr>
          <a:lstStyle/>
          <a:p>
            <a:pPr lvl="0"/>
            <a:r>
              <a:rPr lang="en-US" sz="2400" dirty="0">
                <a:solidFill>
                  <a:prstClr val="black"/>
                </a:solidFill>
              </a:rPr>
              <a:t>Wholesale prices dropped 34 percent, a 1.7 percent annual rate of decline, and consumer prices fell 47 percent, or 2.5 percent annually.</a:t>
            </a:r>
          </a:p>
          <a:p>
            <a:pPr marL="0" indent="0">
              <a:buNone/>
            </a:pPr>
            <a:endParaRPr lang="en-US" sz="2400" dirty="0" smtClean="0"/>
          </a:p>
          <a:p>
            <a:r>
              <a:rPr lang="en-US" sz="2400" dirty="0" smtClean="0"/>
              <a:t>Real </a:t>
            </a:r>
            <a:r>
              <a:rPr lang="en-US" sz="2400" dirty="0"/>
              <a:t>gross national product grew 4.5 percent each </a:t>
            </a:r>
            <a:r>
              <a:rPr lang="en-US" sz="2400" dirty="0" smtClean="0"/>
              <a:t>year.</a:t>
            </a:r>
          </a:p>
          <a:p>
            <a:endParaRPr lang="en-US" sz="2400" dirty="0" smtClean="0"/>
          </a:p>
          <a:p>
            <a:r>
              <a:rPr lang="en-US" sz="2400" dirty="0" smtClean="0"/>
              <a:t> Consumption </a:t>
            </a:r>
            <a:r>
              <a:rPr lang="en-US" sz="2400" dirty="0"/>
              <a:t>per </a:t>
            </a:r>
            <a:r>
              <a:rPr lang="en-US" sz="2400" dirty="0" smtClean="0"/>
              <a:t>capita </a:t>
            </a:r>
            <a:r>
              <a:rPr lang="en-US" sz="2400" dirty="0"/>
              <a:t>jumped 2.3 percent a year. </a:t>
            </a:r>
            <a:endParaRPr lang="en-US" dirty="0">
              <a:solidFill>
                <a:prstClr val="black"/>
              </a:solidFill>
            </a:endParaRPr>
          </a:p>
        </p:txBody>
      </p:sp>
    </p:spTree>
    <p:extLst>
      <p:ext uri="{BB962C8B-B14F-4D97-AF65-F5344CB8AC3E}">
        <p14:creationId xmlns:p14="http://schemas.microsoft.com/office/powerpoint/2010/main" xmlns="" val="246640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t>U.S. Growth Deflation in the 19</a:t>
            </a:r>
            <a:r>
              <a:rPr lang="en-US" sz="3200" baseline="30000" dirty="0" smtClean="0"/>
              <a:t>th</a:t>
            </a:r>
            <a:r>
              <a:rPr lang="en-US" sz="3200" dirty="0" smtClean="0"/>
              <a:t> Century</a:t>
            </a:r>
            <a:endParaRPr lang="en-US" sz="3200" dirty="0"/>
          </a:p>
        </p:txBody>
      </p:sp>
      <p:sp>
        <p:nvSpPr>
          <p:cNvPr id="4" name="Content Placeholder 3"/>
          <p:cNvSpPr>
            <a:spLocks noGrp="1"/>
          </p:cNvSpPr>
          <p:nvPr>
            <p:ph idx="1"/>
          </p:nvPr>
        </p:nvSpPr>
        <p:spPr/>
        <p:txBody>
          <a:bodyPr/>
          <a:lstStyle/>
          <a:p>
            <a:endParaRPr lang="en-US" dirty="0"/>
          </a:p>
        </p:txBody>
      </p:sp>
      <p:pic>
        <p:nvPicPr>
          <p:cNvPr id="3" name="Picture 2" descr="http://images.mises.org/6709/caseyimage.jpg"/>
          <p:cNvPicPr>
            <a:picLocks noChangeAspect="1" noChangeArrowheads="1"/>
          </p:cNvPicPr>
          <p:nvPr/>
        </p:nvPicPr>
        <p:blipFill>
          <a:blip r:embed="rId2" cstate="print"/>
          <a:srcRect/>
          <a:stretch>
            <a:fillRect/>
          </a:stretch>
        </p:blipFill>
        <p:spPr bwMode="auto">
          <a:xfrm>
            <a:off x="630836" y="1371600"/>
            <a:ext cx="7674964" cy="4876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sz="3200" dirty="0" smtClean="0"/>
              <a:t>Recent Examples of Growth Deflation</a:t>
            </a:r>
            <a:endParaRPr lang="en-US" sz="32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2561493"/>
            <a:ext cx="3962400" cy="2543907"/>
          </a:xfrm>
        </p:spPr>
      </p:pic>
      <p:pic>
        <p:nvPicPr>
          <p:cNvPr id="1026" name="Picture 2" descr="http://cdn2.pcadvisor.co.uk/cmsdata/reviews/3324390/DinoPC.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69229" y="4060371"/>
            <a:ext cx="3581400" cy="2377154"/>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400" y="1473247"/>
            <a:ext cx="3079388" cy="2412953"/>
          </a:xfrm>
          <a:prstGeom prst="rect">
            <a:avLst/>
          </a:prstGeom>
        </p:spPr>
      </p:pic>
    </p:spTree>
    <p:extLst>
      <p:ext uri="{BB962C8B-B14F-4D97-AF65-F5344CB8AC3E}">
        <p14:creationId xmlns:p14="http://schemas.microsoft.com/office/powerpoint/2010/main" xmlns="" val="2245859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Autofit/>
          </a:bodyPr>
          <a:lstStyle/>
          <a:p>
            <a:r>
              <a:rPr lang="en-US" sz="3600" dirty="0" smtClean="0"/>
              <a:t>Computers</a:t>
            </a:r>
            <a:endParaRPr lang="en-US" sz="3600" dirty="0"/>
          </a:p>
        </p:txBody>
      </p:sp>
      <p:sp>
        <p:nvSpPr>
          <p:cNvPr id="4" name="Content Placeholder 3"/>
          <p:cNvSpPr>
            <a:spLocks noGrp="1"/>
          </p:cNvSpPr>
          <p:nvPr>
            <p:ph idx="1"/>
          </p:nvPr>
        </p:nvSpPr>
        <p:spPr>
          <a:xfrm>
            <a:off x="457200" y="1219200"/>
            <a:ext cx="8229600" cy="4906963"/>
          </a:xfrm>
        </p:spPr>
        <p:txBody>
          <a:bodyPr>
            <a:normAutofit/>
          </a:bodyPr>
          <a:lstStyle/>
          <a:p>
            <a:r>
              <a:rPr lang="en-US" sz="2400" dirty="0" smtClean="0"/>
              <a:t>Mainframe computer: $4.7 million in 1970; today PCs are  20x faster and with more memory sell for less than $500 with accessories  </a:t>
            </a:r>
          </a:p>
          <a:p>
            <a:pPr>
              <a:lnSpc>
                <a:spcPct val="150000"/>
              </a:lnSpc>
            </a:pPr>
            <a:r>
              <a:rPr lang="en-US" sz="2400" dirty="0" smtClean="0"/>
              <a:t>1980-1999:  PC prices fell by </a:t>
            </a:r>
            <a:r>
              <a:rPr lang="en-US" sz="2400" b="1" dirty="0" smtClean="0"/>
              <a:t>90%</a:t>
            </a:r>
            <a:r>
              <a:rPr lang="en-US" sz="2400" dirty="0"/>
              <a:t> </a:t>
            </a:r>
            <a:r>
              <a:rPr lang="en-US" sz="2400" dirty="0" smtClean="0"/>
              <a:t>but the industry grew </a:t>
            </a:r>
          </a:p>
          <a:p>
            <a:r>
              <a:rPr lang="en-US" sz="2400" dirty="0" smtClean="0"/>
              <a:t>1980—490,000 PCs shipped</a:t>
            </a:r>
          </a:p>
          <a:p>
            <a:r>
              <a:rPr lang="en-US" sz="2400" dirty="0" smtClean="0"/>
              <a:t>1999—43 million shipped</a:t>
            </a:r>
          </a:p>
          <a:p>
            <a:r>
              <a:rPr lang="en-US" sz="2400" dirty="0" smtClean="0"/>
              <a:t>2013—315.9 million shipped.</a:t>
            </a:r>
          </a:p>
          <a:p>
            <a:r>
              <a:rPr lang="en-US" sz="2400" b="1" dirty="0" smtClean="0">
                <a:solidFill>
                  <a:srgbClr val="00B050"/>
                </a:solidFill>
              </a:rPr>
              <a:t>PC memory prices: </a:t>
            </a:r>
            <a:r>
              <a:rPr lang="en-US" sz="2400" dirty="0" smtClean="0"/>
              <a:t> </a:t>
            </a:r>
          </a:p>
          <a:p>
            <a:pPr marL="400050" lvl="1" indent="0">
              <a:buNone/>
            </a:pPr>
            <a:r>
              <a:rPr lang="en-US" sz="2400" b="1" dirty="0" smtClean="0">
                <a:solidFill>
                  <a:srgbClr val="00B050"/>
                </a:solidFill>
              </a:rPr>
              <a:t>1980: $6.48 /</a:t>
            </a:r>
            <a:r>
              <a:rPr lang="en-US" sz="2400" b="1" dirty="0" err="1" smtClean="0">
                <a:solidFill>
                  <a:srgbClr val="00B050"/>
                </a:solidFill>
              </a:rPr>
              <a:t>Mbyte</a:t>
            </a:r>
            <a:r>
              <a:rPr lang="en-US" sz="2400" b="1" dirty="0" smtClean="0">
                <a:solidFill>
                  <a:srgbClr val="00B050"/>
                </a:solidFill>
              </a:rPr>
              <a:t>   2014: &lt;$0.01 ($0.0085)/</a:t>
            </a:r>
            <a:r>
              <a:rPr lang="en-US" sz="2400" b="1" dirty="0" err="1" smtClean="0">
                <a:solidFill>
                  <a:srgbClr val="00B050"/>
                </a:solidFill>
              </a:rPr>
              <a:t>Mbyte</a:t>
            </a:r>
            <a:endParaRPr lang="en-US" sz="2400" b="1" dirty="0" smtClean="0">
              <a:solidFill>
                <a:srgbClr val="00B050"/>
              </a:solidFill>
            </a:endParaRPr>
          </a:p>
          <a:p>
            <a:pPr marL="1771650" lvl="3" indent="-514350">
              <a:buFont typeface="+mj-lt"/>
              <a:buAutoNum type="arabicPeriod"/>
            </a:pPr>
            <a:endParaRPr lang="en-US" sz="1600" b="1" dirty="0" smtClean="0">
              <a:solidFill>
                <a:srgbClr val="00B050"/>
              </a:solidFill>
            </a:endParaRPr>
          </a:p>
          <a:p>
            <a:pPr marL="514350" indent="-514350">
              <a:buFont typeface="+mj-lt"/>
              <a:buAutoNum type="arabicPeriod"/>
            </a:pPr>
            <a:endParaRPr lang="en-US" dirty="0" smtClean="0"/>
          </a:p>
          <a:p>
            <a:pPr marL="514350" indent="-514350">
              <a:buFont typeface="+mj-lt"/>
              <a:buAutoNum type="arabicPeriod"/>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Hard Drive Prices</a:t>
            </a:r>
            <a:endParaRPr lang="en-US" sz="3200" dirty="0"/>
          </a:p>
        </p:txBody>
      </p:sp>
      <p:pic>
        <p:nvPicPr>
          <p:cNvPr id="1026" name="Picture 2" descr="C:\Users\Joe\Downloads\Picture1.png"/>
          <p:cNvPicPr>
            <a:picLocks noGrp="1" noChangeAspect="1" noChangeArrowheads="1"/>
          </p:cNvPicPr>
          <p:nvPr>
            <p:ph idx="1"/>
          </p:nvPr>
        </p:nvPicPr>
        <p:blipFill>
          <a:blip r:embed="rId2" cstate="print"/>
          <a:srcRect/>
          <a:stretch>
            <a:fillRect/>
          </a:stretch>
        </p:blipFill>
        <p:spPr bwMode="auto">
          <a:xfrm>
            <a:off x="1155718" y="1219200"/>
            <a:ext cx="6997682" cy="469937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Hard Drive Size</a:t>
            </a:r>
            <a:endParaRPr lang="en-US" sz="3600" dirty="0"/>
          </a:p>
        </p:txBody>
      </p:sp>
      <p:pic>
        <p:nvPicPr>
          <p:cNvPr id="2050" name="Picture 2" descr="C:\Users\Joe\Downloads\Picture2.png"/>
          <p:cNvPicPr>
            <a:picLocks noGrp="1" noChangeAspect="1" noChangeArrowheads="1"/>
          </p:cNvPicPr>
          <p:nvPr>
            <p:ph idx="1"/>
          </p:nvPr>
        </p:nvPicPr>
        <p:blipFill>
          <a:blip r:embed="rId2" cstate="print"/>
          <a:srcRect/>
          <a:stretch>
            <a:fillRect/>
          </a:stretch>
        </p:blipFill>
        <p:spPr bwMode="auto">
          <a:xfrm>
            <a:off x="533400" y="1371600"/>
            <a:ext cx="5354663" cy="3810000"/>
          </a:xfrm>
          <a:prstGeom prst="rect">
            <a:avLst/>
          </a:prstGeom>
          <a:noFill/>
        </p:spPr>
      </p:pic>
      <p:pic>
        <p:nvPicPr>
          <p:cNvPr id="2051" name="Picture 3" descr="C:\Users\Joe\Documents\My Dropbox\My Pictures\Hard Drive.jpg"/>
          <p:cNvPicPr>
            <a:picLocks noChangeAspect="1" noChangeArrowheads="1"/>
          </p:cNvPicPr>
          <p:nvPr/>
        </p:nvPicPr>
        <p:blipFill>
          <a:blip r:embed="rId3" cstate="print"/>
          <a:srcRect/>
          <a:stretch>
            <a:fillRect/>
          </a:stretch>
        </p:blipFill>
        <p:spPr bwMode="auto">
          <a:xfrm>
            <a:off x="6096000" y="2895600"/>
            <a:ext cx="2743200" cy="158127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HDTVs</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solidFill>
                  <a:srgbClr val="000000"/>
                </a:solidFill>
                <a:latin typeface="Times New Roman"/>
                <a:ea typeface="Times New Roman"/>
              </a:rPr>
              <a:t>2004: </a:t>
            </a:r>
            <a:r>
              <a:rPr lang="en-US" sz="2400" dirty="0">
                <a:solidFill>
                  <a:srgbClr val="FF0000"/>
                </a:solidFill>
                <a:latin typeface="Times New Roman"/>
                <a:ea typeface="Times New Roman"/>
              </a:rPr>
              <a:t>32 million </a:t>
            </a:r>
            <a:r>
              <a:rPr lang="en-US" sz="2400" dirty="0">
                <a:latin typeface="Times New Roman"/>
                <a:ea typeface="Times New Roman"/>
              </a:rPr>
              <a:t>television sets </a:t>
            </a:r>
            <a:r>
              <a:rPr lang="en-US" sz="2400" dirty="0">
                <a:solidFill>
                  <a:srgbClr val="000000"/>
                </a:solidFill>
                <a:latin typeface="Times New Roman"/>
                <a:ea typeface="Times New Roman"/>
              </a:rPr>
              <a:t>sold in North America </a:t>
            </a:r>
            <a:r>
              <a:rPr lang="en-US" sz="2400" dirty="0" smtClean="0">
                <a:solidFill>
                  <a:srgbClr val="000000"/>
                </a:solidFill>
                <a:latin typeface="Times New Roman"/>
                <a:ea typeface="Times New Roman"/>
              </a:rPr>
              <a:t>for </a:t>
            </a:r>
            <a:r>
              <a:rPr lang="en-US" sz="2400" dirty="0">
                <a:solidFill>
                  <a:srgbClr val="000000"/>
                </a:solidFill>
                <a:latin typeface="Times New Roman"/>
                <a:ea typeface="Times New Roman"/>
              </a:rPr>
              <a:t>an average </a:t>
            </a:r>
            <a:r>
              <a:rPr lang="en-US" sz="2400" dirty="0" smtClean="0">
                <a:latin typeface="Times New Roman"/>
                <a:ea typeface="Times New Roman"/>
              </a:rPr>
              <a:t>price </a:t>
            </a:r>
            <a:r>
              <a:rPr lang="en-US" sz="2400" dirty="0">
                <a:latin typeface="Times New Roman"/>
                <a:ea typeface="Times New Roman"/>
              </a:rPr>
              <a:t>of </a:t>
            </a:r>
            <a:r>
              <a:rPr lang="en-US" sz="2400" dirty="0">
                <a:solidFill>
                  <a:srgbClr val="FF0000"/>
                </a:solidFill>
                <a:latin typeface="Times New Roman"/>
                <a:ea typeface="Times New Roman"/>
              </a:rPr>
              <a:t>$</a:t>
            </a:r>
            <a:r>
              <a:rPr lang="en-US" sz="2400" dirty="0" smtClean="0">
                <a:solidFill>
                  <a:srgbClr val="FF0000"/>
                </a:solidFill>
                <a:latin typeface="Times New Roman"/>
                <a:ea typeface="Times New Roman"/>
              </a:rPr>
              <a:t>400</a:t>
            </a:r>
            <a:r>
              <a:rPr lang="en-US" sz="2400" dirty="0">
                <a:solidFill>
                  <a:srgbClr val="000000"/>
                </a:solidFill>
                <a:latin typeface="Times New Roman"/>
                <a:ea typeface="Times New Roman"/>
              </a:rPr>
              <a:t> </a:t>
            </a:r>
            <a:r>
              <a:rPr lang="en-US" sz="2400" dirty="0" smtClean="0">
                <a:solidFill>
                  <a:srgbClr val="000000"/>
                </a:solidFill>
                <a:latin typeface="Times New Roman"/>
                <a:ea typeface="Times New Roman"/>
              </a:rPr>
              <a:t>with an average size of </a:t>
            </a:r>
            <a:r>
              <a:rPr lang="en-US" sz="2400" dirty="0">
                <a:solidFill>
                  <a:srgbClr val="FF0000"/>
                </a:solidFill>
                <a:latin typeface="Times New Roman"/>
                <a:ea typeface="Times New Roman"/>
              </a:rPr>
              <a:t>27 inches</a:t>
            </a:r>
            <a:r>
              <a:rPr lang="en-US" sz="2400" dirty="0" smtClean="0">
                <a:solidFill>
                  <a:srgbClr val="000000"/>
                </a:solidFill>
                <a:latin typeface="Times New Roman"/>
                <a:ea typeface="Times New Roman"/>
              </a:rPr>
              <a:t>.</a:t>
            </a:r>
          </a:p>
          <a:p>
            <a:pPr marL="0" indent="0">
              <a:buNone/>
            </a:pPr>
            <a:r>
              <a:rPr lang="en-US" sz="2400" dirty="0" smtClean="0">
                <a:solidFill>
                  <a:srgbClr val="000000"/>
                </a:solidFill>
                <a:latin typeface="Times New Roman"/>
                <a:ea typeface="Times New Roman"/>
              </a:rPr>
              <a:t> </a:t>
            </a:r>
          </a:p>
          <a:p>
            <a:r>
              <a:rPr lang="en-US" sz="2400" dirty="0" smtClean="0">
                <a:solidFill>
                  <a:srgbClr val="000000"/>
                </a:solidFill>
                <a:latin typeface="Times New Roman"/>
                <a:ea typeface="Times New Roman"/>
              </a:rPr>
              <a:t>2015, </a:t>
            </a:r>
            <a:r>
              <a:rPr lang="en-US" sz="2400" dirty="0">
                <a:solidFill>
                  <a:srgbClr val="FF0000"/>
                </a:solidFill>
                <a:latin typeface="Times New Roman"/>
                <a:ea typeface="Times New Roman"/>
              </a:rPr>
              <a:t>44 million </a:t>
            </a:r>
            <a:r>
              <a:rPr lang="en-US" sz="2400" dirty="0">
                <a:solidFill>
                  <a:srgbClr val="000000"/>
                </a:solidFill>
                <a:latin typeface="Times New Roman"/>
                <a:ea typeface="Times New Roman"/>
              </a:rPr>
              <a:t>sets </a:t>
            </a:r>
            <a:r>
              <a:rPr lang="en-US" sz="2400" dirty="0" smtClean="0">
                <a:solidFill>
                  <a:srgbClr val="000000"/>
                </a:solidFill>
                <a:latin typeface="Times New Roman"/>
                <a:ea typeface="Times New Roman"/>
              </a:rPr>
              <a:t>sold in </a:t>
            </a:r>
            <a:r>
              <a:rPr lang="en-US" sz="2400" dirty="0">
                <a:solidFill>
                  <a:srgbClr val="000000"/>
                </a:solidFill>
                <a:latin typeface="Times New Roman"/>
                <a:ea typeface="Times New Roman"/>
              </a:rPr>
              <a:t>North America, with an average </a:t>
            </a:r>
            <a:r>
              <a:rPr lang="en-US" sz="2400" dirty="0" smtClean="0">
                <a:solidFill>
                  <a:srgbClr val="000000"/>
                </a:solidFill>
                <a:latin typeface="Times New Roman"/>
                <a:ea typeface="Times New Roman"/>
              </a:rPr>
              <a:t>price </a:t>
            </a:r>
            <a:r>
              <a:rPr lang="en-US" sz="2400" dirty="0">
                <a:solidFill>
                  <a:srgbClr val="000000"/>
                </a:solidFill>
                <a:latin typeface="Times New Roman"/>
                <a:ea typeface="Times New Roman"/>
              </a:rPr>
              <a:t>of </a:t>
            </a:r>
            <a:r>
              <a:rPr lang="en-US" sz="2400" dirty="0">
                <a:solidFill>
                  <a:srgbClr val="FF0000"/>
                </a:solidFill>
                <a:latin typeface="Times New Roman"/>
                <a:ea typeface="Times New Roman"/>
              </a:rPr>
              <a:t>$460 </a:t>
            </a:r>
            <a:r>
              <a:rPr lang="en-US" sz="2400" dirty="0">
                <a:solidFill>
                  <a:srgbClr val="000000"/>
                </a:solidFill>
                <a:latin typeface="Times New Roman"/>
                <a:ea typeface="Times New Roman"/>
              </a:rPr>
              <a:t>and an average size of </a:t>
            </a:r>
            <a:r>
              <a:rPr lang="en-US" sz="2400" dirty="0">
                <a:solidFill>
                  <a:srgbClr val="FF0000"/>
                </a:solidFill>
                <a:latin typeface="Times New Roman"/>
                <a:ea typeface="Times New Roman"/>
              </a:rPr>
              <a:t>38 </a:t>
            </a:r>
            <a:r>
              <a:rPr lang="en-US" sz="2400" dirty="0" smtClean="0">
                <a:solidFill>
                  <a:srgbClr val="FF0000"/>
                </a:solidFill>
                <a:latin typeface="Times New Roman"/>
                <a:ea typeface="Times New Roman"/>
              </a:rPr>
              <a:t>inches.</a:t>
            </a:r>
          </a:p>
          <a:p>
            <a:pPr marL="0" indent="0">
              <a:buNone/>
            </a:pPr>
            <a:r>
              <a:rPr lang="en-US" sz="2400" dirty="0" smtClean="0">
                <a:solidFill>
                  <a:srgbClr val="FF0000"/>
                </a:solidFill>
                <a:latin typeface="Times New Roman"/>
                <a:ea typeface="Times New Roman"/>
              </a:rPr>
              <a:t>  </a:t>
            </a:r>
            <a:endParaRPr lang="en-US" sz="2400" dirty="0">
              <a:solidFill>
                <a:srgbClr val="FF0000"/>
              </a:solidFill>
              <a:latin typeface="Times New Roman"/>
              <a:ea typeface="Times New Roman"/>
            </a:endParaRPr>
          </a:p>
          <a:p>
            <a:r>
              <a:rPr lang="en-US" sz="2400" dirty="0" smtClean="0">
                <a:latin typeface="Times New Roman"/>
                <a:ea typeface="Times New Roman"/>
              </a:rPr>
              <a:t>Price per diagonal inch fell from $14.81 to $12.10</a:t>
            </a:r>
            <a:endParaRPr lang="en-US" sz="2400" dirty="0" smtClean="0">
              <a:solidFill>
                <a:srgbClr val="FF0000"/>
              </a:solidFill>
              <a:latin typeface="Times New Roman"/>
              <a:ea typeface="Times New Roman"/>
            </a:endParaRPr>
          </a:p>
          <a:p>
            <a:endParaRPr lang="en-US" sz="2400" dirty="0" smtClean="0"/>
          </a:p>
          <a:p>
            <a:r>
              <a:rPr lang="en-US" sz="2400" b="1" dirty="0" smtClean="0">
                <a:solidFill>
                  <a:srgbClr val="7030A0"/>
                </a:solidFill>
              </a:rPr>
              <a:t>Long-term fall in prices of HDTVs: </a:t>
            </a:r>
          </a:p>
          <a:p>
            <a:pPr lvl="1"/>
            <a:r>
              <a:rPr lang="en-US" sz="2000" b="1" dirty="0" smtClean="0">
                <a:solidFill>
                  <a:srgbClr val="7030A0"/>
                </a:solidFill>
              </a:rPr>
              <a:t>1990--$36,000;  2003--$3,000 to $5000;  today--&lt;$500</a:t>
            </a:r>
            <a:r>
              <a:rPr lang="en-US" b="1" dirty="0" smtClean="0">
                <a:solidFill>
                  <a:srgbClr val="7030A0"/>
                </a:solidFill>
              </a:rPr>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t>Laser Eye and Cosmetic Surgery</a:t>
            </a:r>
            <a:endParaRPr lang="en-US" sz="3200" dirty="0"/>
          </a:p>
        </p:txBody>
      </p:sp>
      <p:sp>
        <p:nvSpPr>
          <p:cNvPr id="3" name="Content Placeholder 2"/>
          <p:cNvSpPr>
            <a:spLocks noGrp="1"/>
          </p:cNvSpPr>
          <p:nvPr>
            <p:ph idx="1"/>
          </p:nvPr>
        </p:nvSpPr>
        <p:spPr>
          <a:xfrm>
            <a:off x="457200" y="1371600"/>
            <a:ext cx="8229600" cy="4754563"/>
          </a:xfrm>
        </p:spPr>
        <p:txBody>
          <a:bodyPr/>
          <a:lstStyle/>
          <a:p>
            <a:r>
              <a:rPr lang="en-US" sz="2400" dirty="0" smtClean="0"/>
              <a:t>Lasik </a:t>
            </a:r>
            <a:r>
              <a:rPr lang="en-US" sz="2400" dirty="0"/>
              <a:t>eye surgery: </a:t>
            </a:r>
            <a:endParaRPr lang="en-US" sz="2400" dirty="0" smtClean="0"/>
          </a:p>
          <a:p>
            <a:pPr lvl="1"/>
            <a:r>
              <a:rPr lang="en-US" sz="2400" dirty="0" smtClean="0"/>
              <a:t>1998, </a:t>
            </a:r>
            <a:r>
              <a:rPr lang="en-US" sz="2400" b="1" dirty="0" smtClean="0"/>
              <a:t>$4000 </a:t>
            </a:r>
            <a:r>
              <a:rPr lang="en-US" sz="2400" dirty="0"/>
              <a:t>per </a:t>
            </a:r>
            <a:r>
              <a:rPr lang="en-US" sz="2400" dirty="0" smtClean="0"/>
              <a:t>eye; 2013, </a:t>
            </a:r>
            <a:r>
              <a:rPr lang="en-US" sz="2400" b="1" dirty="0" smtClean="0"/>
              <a:t>$300 </a:t>
            </a:r>
            <a:r>
              <a:rPr lang="en-US" sz="2400" dirty="0"/>
              <a:t>per </a:t>
            </a:r>
            <a:r>
              <a:rPr lang="en-US" sz="2400" dirty="0" smtClean="0"/>
              <a:t>eye. </a:t>
            </a:r>
          </a:p>
          <a:p>
            <a:pPr marL="457200" lvl="1" indent="0">
              <a:buNone/>
            </a:pPr>
            <a:r>
              <a:rPr lang="en-US" sz="2400" dirty="0" smtClean="0"/>
              <a:t>  </a:t>
            </a:r>
          </a:p>
          <a:p>
            <a:r>
              <a:rPr lang="en-US" sz="2400" dirty="0" smtClean="0"/>
              <a:t>Botox treatment:  </a:t>
            </a:r>
          </a:p>
          <a:p>
            <a:pPr lvl="1"/>
            <a:r>
              <a:rPr lang="en-US" sz="2400" dirty="0" smtClean="0"/>
              <a:t>2001, </a:t>
            </a:r>
            <a:r>
              <a:rPr lang="en-US" sz="2400" b="1" dirty="0" smtClean="0"/>
              <a:t>$365</a:t>
            </a:r>
            <a:r>
              <a:rPr lang="en-US" sz="2400" dirty="0" smtClean="0"/>
              <a:t>; 2013, </a:t>
            </a:r>
            <a:r>
              <a:rPr lang="en-US" sz="2400" b="1" dirty="0" smtClean="0"/>
              <a:t>$99-$149 </a:t>
            </a:r>
            <a:r>
              <a:rPr lang="en-US" sz="2400" dirty="0" smtClean="0"/>
              <a:t>on discount websites</a:t>
            </a:r>
          </a:p>
          <a:p>
            <a:pPr lvl="1"/>
            <a:endParaRPr lang="en-US" sz="2400" dirty="0" smtClean="0"/>
          </a:p>
          <a:p>
            <a:r>
              <a:rPr lang="en-US" sz="2400" dirty="0" smtClean="0"/>
              <a:t>Liposuction</a:t>
            </a:r>
          </a:p>
          <a:p>
            <a:pPr lvl="1"/>
            <a:r>
              <a:rPr lang="en-US" sz="2400" dirty="0" smtClean="0"/>
              <a:t>1992, </a:t>
            </a:r>
            <a:r>
              <a:rPr lang="en-US" sz="2400" b="1" dirty="0" smtClean="0"/>
              <a:t>$1,622</a:t>
            </a:r>
            <a:r>
              <a:rPr lang="en-US" sz="2400" dirty="0" smtClean="0"/>
              <a:t>; 2013, </a:t>
            </a:r>
            <a:r>
              <a:rPr lang="en-US" sz="2400" b="1" dirty="0" smtClean="0"/>
              <a:t>$999 </a:t>
            </a:r>
            <a:r>
              <a:rPr lang="en-US" sz="2400" dirty="0" smtClean="0"/>
              <a:t>on discount websites</a:t>
            </a:r>
          </a:p>
          <a:p>
            <a:pPr marL="0" indent="0">
              <a:buNone/>
            </a:pPr>
            <a:endParaRPr lang="en-US" dirty="0"/>
          </a:p>
        </p:txBody>
      </p:sp>
    </p:spTree>
    <p:extLst>
      <p:ext uri="{BB962C8B-B14F-4D97-AF65-F5344CB8AC3E}">
        <p14:creationId xmlns:p14="http://schemas.microsoft.com/office/powerpoint/2010/main" xmlns="" val="3171034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The Changing Meaning of Deflation</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smtClean="0"/>
              <a:t>19</a:t>
            </a:r>
            <a:r>
              <a:rPr lang="en-US" sz="2400" baseline="30000" dirty="0" smtClean="0"/>
              <a:t>th</a:t>
            </a:r>
            <a:r>
              <a:rPr lang="en-US" sz="2400" dirty="0" smtClean="0"/>
              <a:t> century: A decrease in the supply of money in the economy.  Period. </a:t>
            </a:r>
          </a:p>
          <a:p>
            <a:pPr marL="0" indent="0">
              <a:buNone/>
            </a:pPr>
            <a:endParaRPr lang="en-US" sz="2400" dirty="0" smtClean="0"/>
          </a:p>
          <a:p>
            <a:r>
              <a:rPr lang="en-US" sz="2400" dirty="0" smtClean="0"/>
              <a:t>Early 20</a:t>
            </a:r>
            <a:r>
              <a:rPr lang="en-US" sz="2400" baseline="30000" dirty="0" smtClean="0"/>
              <a:t>th</a:t>
            </a:r>
            <a:r>
              <a:rPr lang="en-US" sz="2400" dirty="0" smtClean="0"/>
              <a:t> century: a change in the money supply that is insufficient to serve the expanding “needs of trade,” resulting in “a general fall in prices.”</a:t>
            </a:r>
          </a:p>
          <a:p>
            <a:endParaRPr lang="en-US" sz="2400" dirty="0"/>
          </a:p>
          <a:p>
            <a:r>
              <a:rPr lang="en-US" sz="2400" dirty="0" smtClean="0"/>
              <a:t>Modern definition: a decrease in the “price level” (CPI, PCE).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Deflation: Myth and Reality 2</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Myth: Deflation prolongs and intensifies recession and turns a mild recession into a great depression.</a:t>
            </a:r>
          </a:p>
          <a:p>
            <a:endParaRPr lang="en-US" sz="2400" dirty="0" smtClean="0"/>
          </a:p>
          <a:p>
            <a:r>
              <a:rPr lang="en-US" sz="2400" dirty="0" smtClean="0"/>
              <a:t>Reality:  Deflation is the cure for recession and speeds up the recovery of the economy.  It prevents recessions from degenerating into depression.</a:t>
            </a:r>
            <a:endParaRPr lang="en-US" sz="2400" dirty="0"/>
          </a:p>
        </p:txBody>
      </p:sp>
    </p:spTree>
    <p:extLst>
      <p:ext uri="{BB962C8B-B14F-4D97-AF65-F5344CB8AC3E}">
        <p14:creationId xmlns:p14="http://schemas.microsoft.com/office/powerpoint/2010/main" xmlns="" val="62981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Deflation </a:t>
            </a:r>
            <a:r>
              <a:rPr lang="en-US" sz="3200" dirty="0" smtClean="0"/>
              <a:t>Adjusts </a:t>
            </a:r>
            <a:r>
              <a:rPr lang="en-US" sz="3200" dirty="0" smtClean="0"/>
              <a:t>Costs </a:t>
            </a:r>
            <a:r>
              <a:rPr lang="en-US" sz="3200" dirty="0" smtClean="0"/>
              <a:t>to Prices</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000" dirty="0" smtClean="0"/>
              <a:t>Businesses increase cash holdings during recessions, because production costs such as wages and other input prices have risen too high during the inflationary boom</a:t>
            </a:r>
            <a:r>
              <a:rPr lang="en-US" sz="2000" dirty="0"/>
              <a:t> </a:t>
            </a:r>
            <a:r>
              <a:rPr lang="en-US" sz="2000" dirty="0" smtClean="0"/>
              <a:t>and wiped out profit margins.  They are </a:t>
            </a:r>
            <a:r>
              <a:rPr lang="en-US" sz="2000" b="1" i="1" dirty="0" smtClean="0">
                <a:solidFill>
                  <a:srgbClr val="FF0000"/>
                </a:solidFill>
              </a:rPr>
              <a:t>speculating</a:t>
            </a:r>
            <a:r>
              <a:rPr lang="en-US" sz="2000" dirty="0" smtClean="0">
                <a:solidFill>
                  <a:srgbClr val="FF0000"/>
                </a:solidFill>
              </a:rPr>
              <a:t> </a:t>
            </a:r>
            <a:r>
              <a:rPr lang="en-US" sz="2000" dirty="0" smtClean="0"/>
              <a:t>that wage rates will soon fall back to normal levels.</a:t>
            </a:r>
          </a:p>
          <a:p>
            <a:endParaRPr lang="en-US" sz="2400" dirty="0" smtClean="0"/>
          </a:p>
          <a:p>
            <a:r>
              <a:rPr lang="en-US" sz="2000" dirty="0" smtClean="0"/>
              <a:t>Entrepreneurs would rather hold cash and wait until wages and other costs adjust to the reduced product demand and prices before they begin to invest again</a:t>
            </a:r>
          </a:p>
          <a:p>
            <a:pPr marL="0" indent="0">
              <a:buNone/>
            </a:pPr>
            <a:endParaRPr lang="en-US" sz="2400" dirty="0" smtClean="0"/>
          </a:p>
          <a:p>
            <a:r>
              <a:rPr lang="en-US" sz="2000" dirty="0" smtClean="0"/>
              <a:t>Deflation speeds </a:t>
            </a:r>
            <a:r>
              <a:rPr lang="en-US" sz="2000" dirty="0"/>
              <a:t>up the readjustment of input prices to output prices and restores the profitability of investment which is the real stimulus for an economy in recession</a:t>
            </a:r>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Deflation Shortens Recessions</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lvl="0"/>
            <a:r>
              <a:rPr lang="en-US" sz="2000" dirty="0" smtClean="0">
                <a:solidFill>
                  <a:prstClr val="black"/>
                </a:solidFill>
              </a:rPr>
              <a:t>Households </a:t>
            </a:r>
            <a:r>
              <a:rPr lang="en-US" sz="2000" dirty="0">
                <a:solidFill>
                  <a:prstClr val="black"/>
                </a:solidFill>
              </a:rPr>
              <a:t>desire to hold more money during recessions as a precaution against wage cuts, job losses, a more uncertain future or because they </a:t>
            </a:r>
            <a:r>
              <a:rPr lang="en-US" sz="2000" dirty="0" smtClean="0">
                <a:solidFill>
                  <a:prstClr val="black"/>
                </a:solidFill>
              </a:rPr>
              <a:t>expect consumer </a:t>
            </a:r>
            <a:r>
              <a:rPr lang="en-US" sz="2000" dirty="0">
                <a:solidFill>
                  <a:prstClr val="black"/>
                </a:solidFill>
              </a:rPr>
              <a:t>prices will fall in the </a:t>
            </a:r>
            <a:r>
              <a:rPr lang="en-US" sz="2000" dirty="0" smtClean="0">
                <a:solidFill>
                  <a:prstClr val="black"/>
                </a:solidFill>
              </a:rPr>
              <a:t>future.  Example: housing and auto prices after the financial crisis of 2007-2008.</a:t>
            </a:r>
          </a:p>
          <a:p>
            <a:pPr lvl="0"/>
            <a:endParaRPr lang="en-US" sz="2000" dirty="0">
              <a:solidFill>
                <a:prstClr val="black"/>
              </a:solidFill>
            </a:endParaRPr>
          </a:p>
          <a:p>
            <a:pPr lvl="0"/>
            <a:r>
              <a:rPr lang="en-US" sz="2000" dirty="0" smtClean="0">
                <a:solidFill>
                  <a:prstClr val="black"/>
                </a:solidFill>
              </a:rPr>
              <a:t>Only when prices fall to their expected levels will business and household demand and spending begin to increase again</a:t>
            </a:r>
          </a:p>
          <a:p>
            <a:pPr marL="0" lvl="0" indent="0">
              <a:buNone/>
            </a:pPr>
            <a:endParaRPr lang="en-US" sz="2000" dirty="0">
              <a:solidFill>
                <a:prstClr val="black"/>
              </a:solidFill>
            </a:endParaRPr>
          </a:p>
          <a:p>
            <a:pPr lvl="0"/>
            <a:r>
              <a:rPr lang="en-US" sz="2000" dirty="0">
                <a:solidFill>
                  <a:prstClr val="black"/>
                </a:solidFill>
              </a:rPr>
              <a:t>If </a:t>
            </a:r>
            <a:r>
              <a:rPr lang="en-US" sz="2000" dirty="0" smtClean="0">
                <a:solidFill>
                  <a:prstClr val="black"/>
                </a:solidFill>
              </a:rPr>
              <a:t>government and central bank </a:t>
            </a:r>
            <a:r>
              <a:rPr lang="en-US" sz="2000" dirty="0">
                <a:solidFill>
                  <a:prstClr val="black"/>
                </a:solidFill>
              </a:rPr>
              <a:t>policies prevent the fall in wages and prices, then the price/cost adjustment does not occur and the recession and hoarding drags </a:t>
            </a:r>
            <a:r>
              <a:rPr lang="en-US" sz="2000" dirty="0" smtClean="0">
                <a:solidFill>
                  <a:prstClr val="black"/>
                </a:solidFill>
              </a:rPr>
              <a:t>on even with ZIRP and QE Fed policies in force.  </a:t>
            </a:r>
            <a:endParaRPr lang="en-US" sz="2000" dirty="0">
              <a:solidFill>
                <a:prstClr val="black"/>
              </a:solidFill>
            </a:endParaRPr>
          </a:p>
          <a:p>
            <a:endParaRPr lang="en-US" dirty="0"/>
          </a:p>
        </p:txBody>
      </p:sp>
    </p:spTree>
    <p:extLst>
      <p:ext uri="{BB962C8B-B14F-4D97-AF65-F5344CB8AC3E}">
        <p14:creationId xmlns:p14="http://schemas.microsoft.com/office/powerpoint/2010/main" xmlns="" val="3135669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t>The Forgotten Depression of 1920-1921</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sz="2600" dirty="0" smtClean="0"/>
              <a:t>Inflationary Boom, 1915-1919</a:t>
            </a:r>
          </a:p>
          <a:p>
            <a:pPr marL="0" indent="0">
              <a:buNone/>
            </a:pPr>
            <a:endParaRPr lang="en-US" sz="2600" dirty="0" smtClean="0"/>
          </a:p>
          <a:p>
            <a:pPr lvl="1" indent="-342900"/>
            <a:r>
              <a:rPr lang="en-US" sz="2400" dirty="0" smtClean="0"/>
              <a:t>1915-1919: Fed increased the money supply by 15.5% per year </a:t>
            </a:r>
          </a:p>
          <a:p>
            <a:pPr lvl="1" indent="-342900"/>
            <a:r>
              <a:rPr lang="en-US" sz="2400" dirty="0" smtClean="0"/>
              <a:t>1916-1920: U.S. product prices (GDP deflator) rose 15.4% per year</a:t>
            </a:r>
          </a:p>
          <a:p>
            <a:pPr lvl="1" indent="-342900"/>
            <a:r>
              <a:rPr lang="en-US" sz="2400" dirty="0" smtClean="0"/>
              <a:t>1917-1920: consumer prices (CPI) increased 14.1 % per year</a:t>
            </a:r>
          </a:p>
          <a:p>
            <a:pPr marL="400050" lvl="1" indent="0">
              <a:buNone/>
            </a:pPr>
            <a:endParaRPr lang="en-US" sz="2600" dirty="0"/>
          </a:p>
          <a:p>
            <a:pPr lvl="1">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The Forgotten Depression of </a:t>
            </a:r>
            <a:r>
              <a:rPr lang="en-US" sz="3200" dirty="0" smtClean="0"/>
              <a:t>1920-1921 </a:t>
            </a:r>
            <a:endParaRPr lang="en-US" sz="3200" dirty="0"/>
          </a:p>
        </p:txBody>
      </p:sp>
      <p:sp>
        <p:nvSpPr>
          <p:cNvPr id="3" name="Content Placeholder 2"/>
          <p:cNvSpPr>
            <a:spLocks noGrp="1"/>
          </p:cNvSpPr>
          <p:nvPr>
            <p:ph idx="1"/>
          </p:nvPr>
        </p:nvSpPr>
        <p:spPr/>
        <p:txBody>
          <a:bodyPr>
            <a:normAutofit/>
          </a:bodyPr>
          <a:lstStyle/>
          <a:p>
            <a:r>
              <a:rPr lang="en-US" sz="2400" dirty="0" smtClean="0"/>
              <a:t>Deep Depression</a:t>
            </a:r>
          </a:p>
          <a:p>
            <a:pPr lvl="1"/>
            <a:r>
              <a:rPr lang="en-US" sz="2000" dirty="0" smtClean="0"/>
              <a:t>nominal </a:t>
            </a:r>
            <a:r>
              <a:rPr lang="en-US" sz="2000" dirty="0"/>
              <a:t>GNP </a:t>
            </a:r>
            <a:r>
              <a:rPr lang="en-US" sz="2000" dirty="0" smtClean="0"/>
              <a:t>fell 24%, </a:t>
            </a:r>
            <a:r>
              <a:rPr lang="en-US" sz="2000" dirty="0"/>
              <a:t>from $91.5 billion in 1920 to $69.6 billion in </a:t>
            </a:r>
            <a:r>
              <a:rPr lang="en-US" sz="2000" dirty="0" smtClean="0"/>
              <a:t>1921</a:t>
            </a:r>
          </a:p>
          <a:p>
            <a:pPr marL="457200" lvl="1" indent="0">
              <a:buNone/>
            </a:pPr>
            <a:endParaRPr lang="en-US" sz="2000" dirty="0" smtClean="0"/>
          </a:p>
          <a:p>
            <a:pPr lvl="1"/>
            <a:r>
              <a:rPr lang="en-US" sz="2000" dirty="0" smtClean="0"/>
              <a:t>real </a:t>
            </a:r>
            <a:r>
              <a:rPr lang="en-US" sz="2000" dirty="0"/>
              <a:t>GNP shrank by </a:t>
            </a:r>
            <a:r>
              <a:rPr lang="en-US" sz="2000" dirty="0" smtClean="0"/>
              <a:t>9% between 1920 and 1921</a:t>
            </a:r>
          </a:p>
          <a:p>
            <a:pPr marL="457200" lvl="1" indent="0">
              <a:buNone/>
            </a:pPr>
            <a:r>
              <a:rPr lang="en-US" sz="2000" dirty="0" smtClean="0"/>
              <a:t>  </a:t>
            </a:r>
          </a:p>
          <a:p>
            <a:pPr lvl="1"/>
            <a:r>
              <a:rPr lang="en-US" sz="2000" dirty="0" smtClean="0"/>
              <a:t>Unemployment </a:t>
            </a:r>
            <a:r>
              <a:rPr lang="en-US" sz="2000" dirty="0"/>
              <a:t>reached 15.3% in 1921.</a:t>
            </a:r>
          </a:p>
          <a:p>
            <a:endParaRPr lang="en-US" dirty="0"/>
          </a:p>
        </p:txBody>
      </p:sp>
    </p:spTree>
    <p:extLst>
      <p:ext uri="{BB962C8B-B14F-4D97-AF65-F5344CB8AC3E}">
        <p14:creationId xmlns:p14="http://schemas.microsoft.com/office/powerpoint/2010/main" xmlns="" val="1184026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a:solidFill>
                  <a:prstClr val="black"/>
                </a:solidFill>
              </a:rPr>
              <a:t>The Forgotten Depression of 1920-1921</a:t>
            </a: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r>
              <a:rPr lang="en-US" sz="2600" dirty="0" smtClean="0"/>
              <a:t>Steep Deflation</a:t>
            </a:r>
          </a:p>
          <a:p>
            <a:pPr lvl="1"/>
            <a:r>
              <a:rPr lang="en-US" sz="2200" dirty="0" smtClean="0">
                <a:solidFill>
                  <a:prstClr val="black"/>
                </a:solidFill>
              </a:rPr>
              <a:t>Money </a:t>
            </a:r>
            <a:r>
              <a:rPr lang="en-US" sz="2200" dirty="0">
                <a:solidFill>
                  <a:prstClr val="black"/>
                </a:solidFill>
              </a:rPr>
              <a:t>supply grew 2.9% per </a:t>
            </a:r>
            <a:r>
              <a:rPr lang="en-US" sz="2200" dirty="0" smtClean="0">
                <a:solidFill>
                  <a:prstClr val="black"/>
                </a:solidFill>
              </a:rPr>
              <a:t>year in 1920</a:t>
            </a:r>
          </a:p>
          <a:p>
            <a:pPr lvl="1"/>
            <a:r>
              <a:rPr lang="en-US" sz="2200" dirty="0" smtClean="0"/>
              <a:t>Money supply  </a:t>
            </a:r>
            <a:r>
              <a:rPr lang="en-US" sz="2200" b="1" dirty="0" smtClean="0">
                <a:solidFill>
                  <a:srgbClr val="FF0000"/>
                </a:solidFill>
              </a:rPr>
              <a:t>declined</a:t>
            </a:r>
            <a:r>
              <a:rPr lang="en-US" sz="2200" b="1" dirty="0" smtClean="0"/>
              <a:t> </a:t>
            </a:r>
            <a:r>
              <a:rPr lang="en-US" sz="2200" dirty="0" smtClean="0"/>
              <a:t> </a:t>
            </a:r>
            <a:r>
              <a:rPr lang="en-US" sz="2200" dirty="0" smtClean="0"/>
              <a:t>7.5</a:t>
            </a:r>
            <a:r>
              <a:rPr lang="en-US" sz="2200" dirty="0"/>
              <a:t>% per </a:t>
            </a:r>
            <a:r>
              <a:rPr lang="en-US" sz="2200" dirty="0" smtClean="0"/>
              <a:t>year in 1921</a:t>
            </a:r>
            <a:endParaRPr lang="en-US" sz="2200" dirty="0"/>
          </a:p>
          <a:p>
            <a:pPr lvl="1"/>
            <a:r>
              <a:rPr lang="en-US" sz="2200" dirty="0" smtClean="0"/>
              <a:t>General prices </a:t>
            </a:r>
            <a:r>
              <a:rPr lang="en-US" sz="2200" dirty="0"/>
              <a:t>fell 16.6% in 1921 and 8.1% in 1922</a:t>
            </a:r>
          </a:p>
          <a:p>
            <a:pPr lvl="1"/>
            <a:r>
              <a:rPr lang="en-US" sz="2200" dirty="0"/>
              <a:t>Consumer prices fell 10.9% in 1921 and 6.3% in 1922</a:t>
            </a:r>
          </a:p>
          <a:p>
            <a:pPr lvl="1"/>
            <a:r>
              <a:rPr lang="en-US" sz="2200" dirty="0"/>
              <a:t>Wholesale price fell </a:t>
            </a:r>
            <a:r>
              <a:rPr lang="en-US" sz="2200" b="1" dirty="0"/>
              <a:t>56%</a:t>
            </a:r>
            <a:r>
              <a:rPr lang="en-US" sz="2200" dirty="0"/>
              <a:t> from mid-1920 to mid 1921</a:t>
            </a:r>
          </a:p>
          <a:p>
            <a:pPr lvl="1"/>
            <a:r>
              <a:rPr lang="en-US" sz="2200" dirty="0" smtClean="0"/>
              <a:t>Wages </a:t>
            </a:r>
            <a:r>
              <a:rPr lang="en-US" sz="2200" dirty="0"/>
              <a:t>fell 11% over the two years 1920-1921</a:t>
            </a:r>
          </a:p>
          <a:p>
            <a:endParaRPr lang="en-US" sz="2400" dirty="0" smtClean="0"/>
          </a:p>
          <a:p>
            <a:pPr>
              <a:buNone/>
            </a:pPr>
            <a:r>
              <a:rPr lang="en-US" sz="2400" b="1" dirty="0" smtClean="0">
                <a:solidFill>
                  <a:srgbClr val="C00000"/>
                </a:solidFill>
              </a:rPr>
              <a:t>James Grant, </a:t>
            </a:r>
            <a:r>
              <a:rPr lang="en-US" sz="2400" b="1" i="1" dirty="0" smtClean="0">
                <a:solidFill>
                  <a:srgbClr val="C00000"/>
                </a:solidFill>
              </a:rPr>
              <a:t>The Forgotten Depression 1921: The Crash That Cured Itself</a:t>
            </a:r>
            <a:r>
              <a:rPr lang="en-US" sz="2400" b="1" dirty="0" smtClean="0">
                <a:solidFill>
                  <a:srgbClr val="C00000"/>
                </a:solidFill>
              </a:rPr>
              <a:t>, Simon and Shuster,  NY, 2014 </a:t>
            </a:r>
          </a:p>
          <a:p>
            <a:pPr>
              <a:buNone/>
            </a:pPr>
            <a:endParaRPr lang="en-US" sz="2400" b="1" dirty="0">
              <a:solidFill>
                <a:srgbClr val="00B050"/>
              </a:solidFill>
            </a:endParaRPr>
          </a:p>
        </p:txBody>
      </p:sp>
    </p:spTree>
    <p:extLst>
      <p:ext uri="{BB962C8B-B14F-4D97-AF65-F5344CB8AC3E}">
        <p14:creationId xmlns:p14="http://schemas.microsoft.com/office/powerpoint/2010/main" xmlns="" val="35650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Two Depressions Compared</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000" dirty="0"/>
              <a:t>Recovery:  Deflation and laissez-faire government policy quickly cured the depression.  </a:t>
            </a:r>
            <a:r>
              <a:rPr lang="en-US" sz="2000" b="1" dirty="0"/>
              <a:t>The depression ended by August 1921, only 18 months after it had </a:t>
            </a:r>
            <a:r>
              <a:rPr lang="en-US" sz="2000" b="1" dirty="0" smtClean="0"/>
              <a:t>begun.</a:t>
            </a:r>
          </a:p>
          <a:p>
            <a:pPr>
              <a:buNone/>
            </a:pPr>
            <a:r>
              <a:rPr lang="en-US" sz="2000" b="1" dirty="0" smtClean="0">
                <a:solidFill>
                  <a:srgbClr val="00B050"/>
                </a:solidFill>
              </a:rPr>
              <a:t> </a:t>
            </a:r>
          </a:p>
          <a:p>
            <a:r>
              <a:rPr lang="en-US" sz="2000" dirty="0" smtClean="0"/>
              <a:t>The </a:t>
            </a:r>
            <a:r>
              <a:rPr lang="en-US" sz="2000" dirty="0"/>
              <a:t>Great Depression lasted from </a:t>
            </a:r>
            <a:r>
              <a:rPr lang="en-US" sz="2000" dirty="0" smtClean="0"/>
              <a:t>1929-1940</a:t>
            </a:r>
          </a:p>
          <a:p>
            <a:endParaRPr lang="en-US" sz="2000" dirty="0"/>
          </a:p>
          <a:p>
            <a:r>
              <a:rPr lang="en-US" sz="2000" dirty="0"/>
              <a:t> Reasons: government interference with labor markets (</a:t>
            </a:r>
            <a:r>
              <a:rPr lang="en-US" sz="2000" b="1" dirty="0">
                <a:solidFill>
                  <a:srgbClr val="00B050"/>
                </a:solidFill>
              </a:rPr>
              <a:t>minimum wage, forced collective bargaining</a:t>
            </a:r>
            <a:r>
              <a:rPr lang="en-US" sz="2000" dirty="0"/>
              <a:t>); product markets (</a:t>
            </a:r>
            <a:r>
              <a:rPr lang="en-US" sz="2000" b="1" dirty="0">
                <a:solidFill>
                  <a:srgbClr val="00B050"/>
                </a:solidFill>
              </a:rPr>
              <a:t>price supports for farm products</a:t>
            </a:r>
            <a:r>
              <a:rPr lang="en-US" sz="2000" dirty="0"/>
              <a:t>); money (</a:t>
            </a:r>
            <a:r>
              <a:rPr lang="en-US" sz="2000" b="1" dirty="0">
                <a:solidFill>
                  <a:srgbClr val="00B050"/>
                </a:solidFill>
              </a:rPr>
              <a:t>destruction of the gold standard, devaluation, monetary expansion</a:t>
            </a:r>
            <a:r>
              <a:rPr lang="en-US" sz="2000" dirty="0"/>
              <a:t>), higher taxes and more regulations on business; and higher tariffs.  </a:t>
            </a:r>
          </a:p>
          <a:p>
            <a:endParaRPr lang="en-US" sz="2400" dirty="0" smtClean="0"/>
          </a:p>
        </p:txBody>
      </p:sp>
    </p:spTree>
    <p:extLst>
      <p:ext uri="{BB962C8B-B14F-4D97-AF65-F5344CB8AC3E}">
        <p14:creationId xmlns:p14="http://schemas.microsoft.com/office/powerpoint/2010/main" xmlns="" val="2386970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The Keynesian View of the 1920-21 Depression</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smtClean="0"/>
              <a:t>Modern Keynesians cannot explain and are surprised by the swift recovery from the deep 1920-21 depression.</a:t>
            </a:r>
          </a:p>
          <a:p>
            <a:endParaRPr lang="en-US" sz="2400" dirty="0"/>
          </a:p>
          <a:p>
            <a:r>
              <a:rPr lang="en-US" sz="2000" dirty="0" smtClean="0"/>
              <a:t>“The downswing . . . </a:t>
            </a:r>
            <a:r>
              <a:rPr lang="en-US" sz="2000" dirty="0"/>
              <a:t>w</a:t>
            </a:r>
            <a:r>
              <a:rPr lang="en-US" sz="2000" dirty="0" smtClean="0"/>
              <a:t>as severe . . . but relatively short.  </a:t>
            </a:r>
            <a:r>
              <a:rPr lang="en-US" sz="2000" b="1" dirty="0" smtClean="0"/>
              <a:t>Its outstanding feature was the extreme decline in prices. . . .  </a:t>
            </a:r>
            <a:r>
              <a:rPr lang="en-US" sz="2000" dirty="0" smtClean="0"/>
              <a:t>Government policy to moderate the depression and speed recovery was minimal.  The Federal Reserve authorities were largely passive. . . . Nor was any use made of fiscal policy. . . . [T]he Federal budget was deflationary while the downswing was in progress.  </a:t>
            </a:r>
            <a:r>
              <a:rPr lang="en-US" sz="2000" b="1" dirty="0" smtClean="0"/>
              <a:t>Despite the absence of a </a:t>
            </a:r>
            <a:r>
              <a:rPr lang="en-US" sz="2000" b="1" dirty="0" err="1" smtClean="0"/>
              <a:t>stimulative</a:t>
            </a:r>
            <a:r>
              <a:rPr lang="en-US" sz="2000" b="1" dirty="0" smtClean="0"/>
              <a:t> government policy, however, recovery was not long delayed.</a:t>
            </a:r>
            <a:r>
              <a:rPr lang="en-US" sz="2400" b="1" dirty="0" smtClean="0"/>
              <a:t>” </a:t>
            </a:r>
            <a:r>
              <a:rPr lang="en-US" sz="2000" dirty="0" smtClean="0"/>
              <a:t>(Robert A. Gordon, 1974)</a:t>
            </a:r>
          </a:p>
        </p:txBody>
      </p:sp>
    </p:spTree>
    <p:extLst>
      <p:ext uri="{BB962C8B-B14F-4D97-AF65-F5344CB8AC3E}">
        <p14:creationId xmlns:p14="http://schemas.microsoft.com/office/powerpoint/2010/main" xmlns="" val="836437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Myths and Reality 3</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t>Myth:  the empirical evidence indicates a strong link between deflation and depression</a:t>
            </a:r>
          </a:p>
          <a:p>
            <a:endParaRPr lang="en-US" sz="2000" dirty="0" smtClean="0"/>
          </a:p>
          <a:p>
            <a:r>
              <a:rPr lang="en-US" sz="2000" dirty="0" smtClean="0"/>
              <a:t>Reality:  aside from the Great Depression (1929-34), there is no empirical evidence of a link between deflation and depression.  The Great Depression is an outlier in major empirical studies that show no statistically and economically significant link between falling prices and falling real output.</a:t>
            </a:r>
          </a:p>
          <a:p>
            <a:endParaRPr lang="en-US" sz="2000" dirty="0" smtClean="0"/>
          </a:p>
          <a:p>
            <a:r>
              <a:rPr lang="en-US" sz="2000" dirty="0" err="1" smtClean="0"/>
              <a:t>Deflationphobia</a:t>
            </a:r>
            <a:r>
              <a:rPr lang="en-US" sz="2000" dirty="0" smtClean="0"/>
              <a:t> of modern mainstream economists like Greenspan, Krugman, Bernanke, </a:t>
            </a:r>
            <a:r>
              <a:rPr lang="en-US" sz="2000" dirty="0" err="1" smtClean="0"/>
              <a:t>Yellen</a:t>
            </a:r>
            <a:r>
              <a:rPr lang="en-US" sz="2000" dirty="0" smtClean="0"/>
              <a:t>, etc. rests solely on the experience of the Great Depression in the U.S. and a few other countries</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U.S. Prices and Output—1804-2015</a:t>
            </a:r>
            <a:endParaRPr lang="en-US" sz="3200" dirty="0"/>
          </a:p>
        </p:txBody>
      </p:sp>
      <p:pic>
        <p:nvPicPr>
          <p:cNvPr id="4" name="image1.jpeg"/>
          <p:cNvPicPr>
            <a:picLocks noGrp="1"/>
          </p:cNvPicPr>
          <p:nvPr>
            <p:ph idx="1"/>
          </p:nvPr>
        </p:nvPicPr>
        <p:blipFill>
          <a:blip r:embed="rId2" cstate="print"/>
          <a:stretch>
            <a:fillRect/>
          </a:stretch>
        </p:blipFill>
        <p:spPr>
          <a:xfrm>
            <a:off x="565803" y="1600200"/>
            <a:ext cx="8012394" cy="452596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dirty="0" smtClean="0"/>
              <a:t>The Meaning and Uses of </a:t>
            </a:r>
            <a:r>
              <a:rPr lang="en-US" sz="3600" dirty="0" err="1" smtClean="0"/>
              <a:t>Deflationphobia</a:t>
            </a:r>
            <a:endParaRPr lang="en-US" sz="3600" dirty="0"/>
          </a:p>
        </p:txBody>
      </p:sp>
      <p:sp>
        <p:nvSpPr>
          <p:cNvPr id="3" name="Content Placeholder 2"/>
          <p:cNvSpPr>
            <a:spLocks noGrp="1"/>
          </p:cNvSpPr>
          <p:nvPr>
            <p:ph idx="1"/>
          </p:nvPr>
        </p:nvSpPr>
        <p:spPr>
          <a:xfrm>
            <a:off x="457200" y="1371600"/>
            <a:ext cx="8229600" cy="4754563"/>
          </a:xfrm>
        </p:spPr>
        <p:txBody>
          <a:bodyPr/>
          <a:lstStyle/>
          <a:p>
            <a:r>
              <a:rPr lang="en-US" sz="2400" dirty="0" smtClean="0"/>
              <a:t>A morbid and irrational fear of falling prices</a:t>
            </a:r>
          </a:p>
          <a:p>
            <a:endParaRPr lang="en-US" sz="2400" dirty="0" smtClean="0"/>
          </a:p>
          <a:p>
            <a:r>
              <a:rPr lang="en-US" sz="2400" dirty="0" smtClean="0"/>
              <a:t>Central bankers promote this fear among the public to justify more inflationary monetary policy.  </a:t>
            </a:r>
          </a:p>
          <a:p>
            <a:pPr lvl="1">
              <a:buNone/>
            </a:pPr>
            <a:endParaRPr lang="en-US" sz="2000" dirty="0" smtClean="0"/>
          </a:p>
          <a:p>
            <a:r>
              <a:rPr lang="en-US" sz="2400" dirty="0" smtClean="0"/>
              <a:t>Federal Reserve officials promoted the spread of </a:t>
            </a:r>
            <a:r>
              <a:rPr lang="en-US" sz="2400" dirty="0" err="1" smtClean="0"/>
              <a:t>deflationphobia</a:t>
            </a:r>
            <a:r>
              <a:rPr lang="en-US" sz="2400" dirty="0" smtClean="0"/>
              <a:t> by making  obscure  and ominous statements (</a:t>
            </a:r>
            <a:r>
              <a:rPr lang="en-US" sz="2400" dirty="0" err="1" smtClean="0"/>
              <a:t>Fedspeak</a:t>
            </a:r>
            <a:r>
              <a:rPr lang="en-US" sz="2400" dirty="0" smtClean="0"/>
              <a:t>) in the 2002 when inflation was low (1.6%).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dirty="0" smtClean="0"/>
              <a:t>Empirical Studies of Deflation-Depression Link 1</a:t>
            </a:r>
            <a:endParaRPr lang="en-US" sz="3600" dirty="0"/>
          </a:p>
        </p:txBody>
      </p:sp>
      <p:sp>
        <p:nvSpPr>
          <p:cNvPr id="3" name="Content Placeholder 2"/>
          <p:cNvSpPr>
            <a:spLocks noGrp="1"/>
          </p:cNvSpPr>
          <p:nvPr>
            <p:ph idx="1"/>
          </p:nvPr>
        </p:nvSpPr>
        <p:spPr/>
        <p:txBody>
          <a:bodyPr/>
          <a:lstStyle/>
          <a:p>
            <a:r>
              <a:rPr lang="en-US" sz="2400" dirty="0" smtClean="0"/>
              <a:t>Andrew </a:t>
            </a:r>
            <a:r>
              <a:rPr lang="en-US" sz="2400" dirty="0" err="1" smtClean="0"/>
              <a:t>Atkeson</a:t>
            </a:r>
            <a:r>
              <a:rPr lang="en-US" sz="2400" dirty="0" smtClean="0"/>
              <a:t> and Patrick J. Kehoe, “Deflation and Depression: Is Their an Empirical Link?” </a:t>
            </a:r>
            <a:r>
              <a:rPr lang="en-US" sz="2400" i="1" dirty="0" smtClean="0"/>
              <a:t>AER Papers and Proceedings </a:t>
            </a:r>
            <a:r>
              <a:rPr lang="en-US" sz="2400" dirty="0" smtClean="0"/>
              <a:t>94 (May 2004)</a:t>
            </a:r>
          </a:p>
          <a:p>
            <a:pPr marL="0" indent="0">
              <a:buNone/>
            </a:pPr>
            <a:endParaRPr lang="en-US" sz="2400" dirty="0" smtClean="0"/>
          </a:p>
          <a:p>
            <a:r>
              <a:rPr lang="en-US" sz="2400" dirty="0" err="1" smtClean="0"/>
              <a:t>Atkeson</a:t>
            </a:r>
            <a:r>
              <a:rPr lang="en-US" sz="2400" dirty="0" smtClean="0"/>
              <a:t> and Kehoe studied 16 countries over 100 years or more, broken into 5-year periods and covering 73 deflation episodes and 29 depression episodes.</a:t>
            </a:r>
            <a:endParaRPr lang="en-US" sz="2400" dirty="0"/>
          </a:p>
        </p:txBody>
      </p:sp>
    </p:spTree>
    <p:extLst>
      <p:ext uri="{BB962C8B-B14F-4D97-AF65-F5344CB8AC3E}">
        <p14:creationId xmlns:p14="http://schemas.microsoft.com/office/powerpoint/2010/main" xmlns="" val="793486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What the Study Found</a:t>
            </a:r>
            <a:endParaRPr lang="en-US" sz="3600" dirty="0"/>
          </a:p>
        </p:txBody>
      </p:sp>
      <p:sp>
        <p:nvSpPr>
          <p:cNvPr id="3" name="Content Placeholder 2"/>
          <p:cNvSpPr>
            <a:spLocks noGrp="1"/>
          </p:cNvSpPr>
          <p:nvPr>
            <p:ph idx="1"/>
          </p:nvPr>
        </p:nvSpPr>
        <p:spPr>
          <a:xfrm>
            <a:off x="457200" y="1524000"/>
            <a:ext cx="8229600" cy="4602163"/>
          </a:xfrm>
        </p:spPr>
        <p:txBody>
          <a:bodyPr>
            <a:normAutofit/>
          </a:bodyPr>
          <a:lstStyle/>
          <a:p>
            <a:pPr>
              <a:lnSpc>
                <a:spcPct val="150000"/>
              </a:lnSpc>
            </a:pPr>
            <a:r>
              <a:rPr lang="en-US" sz="2400" dirty="0" smtClean="0"/>
              <a:t>Excluding the Great Depression, </a:t>
            </a:r>
            <a:r>
              <a:rPr lang="en-US" sz="2400" dirty="0" err="1" smtClean="0"/>
              <a:t>Atkeson</a:t>
            </a:r>
            <a:r>
              <a:rPr lang="en-US" sz="2400" dirty="0" smtClean="0"/>
              <a:t> and Kehoe find that </a:t>
            </a:r>
            <a:r>
              <a:rPr lang="en-US" sz="2400" dirty="0"/>
              <a:t>65 of 73 deflation episodes involved no depression while </a:t>
            </a:r>
            <a:r>
              <a:rPr lang="en-US" sz="2400" dirty="0" smtClean="0"/>
              <a:t>21 of </a:t>
            </a:r>
            <a:r>
              <a:rPr lang="en-US" sz="2400" dirty="0"/>
              <a:t>29 depression episodes were not associated with deflation.  </a:t>
            </a:r>
            <a:r>
              <a:rPr lang="en-US" sz="2400" b="1" dirty="0"/>
              <a:t>In other words, 90 percent of deflation episodes did not </a:t>
            </a:r>
            <a:r>
              <a:rPr lang="en-US" sz="2400" b="1" dirty="0" smtClean="0"/>
              <a:t>result in depression</a:t>
            </a:r>
            <a:r>
              <a:rPr lang="en-US" sz="2400" i="1" dirty="0"/>
              <a:t>.</a:t>
            </a:r>
            <a:r>
              <a:rPr lang="en-US" sz="2400" dirty="0"/>
              <a:t> </a:t>
            </a:r>
            <a:endParaRPr lang="en-US" sz="2400" dirty="0" smtClean="0"/>
          </a:p>
          <a:p>
            <a:pPr marL="0" indent="0">
              <a:buNone/>
            </a:pPr>
            <a:endParaRPr lang="en-US" sz="2400" dirty="0"/>
          </a:p>
          <a:p>
            <a:endParaRPr lang="en-US" dirty="0"/>
          </a:p>
        </p:txBody>
      </p:sp>
    </p:spTree>
    <p:extLst>
      <p:ext uri="{BB962C8B-B14F-4D97-AF65-F5344CB8AC3E}">
        <p14:creationId xmlns:p14="http://schemas.microsoft.com/office/powerpoint/2010/main" xmlns="" val="2966677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The Authors’ Conclusion</a:t>
            </a:r>
            <a:endParaRPr lang="en-US" sz="3600" dirty="0"/>
          </a:p>
        </p:txBody>
      </p:sp>
      <p:sp>
        <p:nvSpPr>
          <p:cNvPr id="3" name="Content Placeholder 2"/>
          <p:cNvSpPr>
            <a:spLocks noGrp="1"/>
          </p:cNvSpPr>
          <p:nvPr>
            <p:ph idx="1"/>
          </p:nvPr>
        </p:nvSpPr>
        <p:spPr>
          <a:xfrm>
            <a:off x="457200" y="1447800"/>
            <a:ext cx="8229600" cy="4678363"/>
          </a:xfrm>
        </p:spPr>
        <p:txBody>
          <a:bodyPr/>
          <a:lstStyle/>
          <a:p>
            <a:pPr>
              <a:lnSpc>
                <a:spcPct val="150000"/>
              </a:lnSpc>
            </a:pPr>
            <a:r>
              <a:rPr lang="en-US" sz="2400" dirty="0" err="1" smtClean="0"/>
              <a:t>Atkeson</a:t>
            </a:r>
            <a:r>
              <a:rPr lang="en-US" sz="2400" dirty="0" smtClean="0"/>
              <a:t> </a:t>
            </a:r>
            <a:r>
              <a:rPr lang="en-US" sz="2400" dirty="0"/>
              <a:t>and Kehoe conclude</a:t>
            </a:r>
            <a:r>
              <a:rPr lang="en-US" sz="2400" dirty="0" smtClean="0"/>
              <a:t>:</a:t>
            </a:r>
          </a:p>
          <a:p>
            <a:pPr marL="0" indent="0">
              <a:lnSpc>
                <a:spcPct val="150000"/>
              </a:lnSpc>
              <a:buNone/>
            </a:pPr>
            <a:r>
              <a:rPr lang="en-US" sz="2400" dirty="0" smtClean="0"/>
              <a:t>“</a:t>
            </a:r>
            <a:r>
              <a:rPr lang="en-US" sz="2400" dirty="0"/>
              <a:t>The data suggest that deflation is not closely related to depressions.  A broad historical look finds more periods of deflation with reasonable growth than with depression, and many more periods of depression with inflation than with deflation.  </a:t>
            </a:r>
            <a:r>
              <a:rPr lang="en-US" sz="2400" b="1" dirty="0"/>
              <a:t>Overall the data show virtually no link between deflation and depression.”</a:t>
            </a:r>
          </a:p>
          <a:p>
            <a:endParaRPr lang="en-US" dirty="0"/>
          </a:p>
        </p:txBody>
      </p:sp>
    </p:spTree>
    <p:extLst>
      <p:ext uri="{BB962C8B-B14F-4D97-AF65-F5344CB8AC3E}">
        <p14:creationId xmlns:p14="http://schemas.microsoft.com/office/powerpoint/2010/main" xmlns="" val="2328483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Empirical Studies of Deflation-Depression Link 2</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err="1" smtClean="0"/>
              <a:t>Pavel</a:t>
            </a:r>
            <a:r>
              <a:rPr lang="en-US" sz="2400" dirty="0" smtClean="0"/>
              <a:t> </a:t>
            </a:r>
            <a:r>
              <a:rPr lang="en-US" sz="2400" dirty="0" err="1" smtClean="0"/>
              <a:t>Ryska</a:t>
            </a:r>
            <a:r>
              <a:rPr lang="en-US" sz="2400" dirty="0" smtClean="0"/>
              <a:t>, “Deflation and Economic Growth: The Great Depression as the Outlier,” QJAE, 20/2 (2017).  A more comprehensive study than </a:t>
            </a:r>
            <a:r>
              <a:rPr lang="en-US" sz="2400" dirty="0" err="1" smtClean="0"/>
              <a:t>Atkeson</a:t>
            </a:r>
            <a:r>
              <a:rPr lang="en-US" sz="2400" dirty="0" smtClean="0"/>
              <a:t>/Kehoe study</a:t>
            </a:r>
          </a:p>
          <a:p>
            <a:endParaRPr lang="en-US" sz="2400" dirty="0" smtClean="0"/>
          </a:p>
          <a:p>
            <a:r>
              <a:rPr lang="en-US" sz="2400" dirty="0" err="1" smtClean="0"/>
              <a:t>Ryska</a:t>
            </a:r>
            <a:r>
              <a:rPr lang="en-US" sz="2400" dirty="0" smtClean="0"/>
              <a:t> studied 20 countries from 1804 to 2015.  Using </a:t>
            </a:r>
            <a:r>
              <a:rPr lang="en-US" sz="2400" i="1" dirty="0" smtClean="0"/>
              <a:t>annual data</a:t>
            </a:r>
            <a:r>
              <a:rPr lang="en-US" sz="2400" dirty="0" smtClean="0"/>
              <a:t>, there are 3,293 observations with reading for both price and output growth.</a:t>
            </a:r>
          </a:p>
          <a:p>
            <a:endParaRPr lang="en-US" sz="2400" dirty="0" smtClean="0"/>
          </a:p>
          <a:p>
            <a:r>
              <a:rPr lang="en-US" sz="2400" dirty="0" smtClean="0"/>
              <a:t>72% of all annual observations saw positive inflation and 28% saw either zero or negative inflation (deflation).</a:t>
            </a:r>
          </a:p>
          <a:p>
            <a:endParaRPr lang="en-US" sz="2400" dirty="0" smtClean="0"/>
          </a:p>
          <a:p>
            <a:endParaRPr lang="en-US"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Results</a:t>
            </a:r>
            <a:endParaRPr lang="en-US" sz="3600" dirty="0"/>
          </a:p>
        </p:txBody>
      </p:sp>
      <p:sp>
        <p:nvSpPr>
          <p:cNvPr id="3" name="Content Placeholder 2"/>
          <p:cNvSpPr>
            <a:spLocks noGrp="1"/>
          </p:cNvSpPr>
          <p:nvPr>
            <p:ph idx="1"/>
          </p:nvPr>
        </p:nvSpPr>
        <p:spPr>
          <a:xfrm>
            <a:off x="457200" y="1447800"/>
            <a:ext cx="8229600" cy="4678363"/>
          </a:xfrm>
        </p:spPr>
        <p:txBody>
          <a:bodyPr>
            <a:normAutofit/>
          </a:bodyPr>
          <a:lstStyle/>
          <a:p>
            <a:pPr>
              <a:lnSpc>
                <a:spcPct val="150000"/>
              </a:lnSpc>
            </a:pPr>
            <a:r>
              <a:rPr lang="en-US" sz="2400" dirty="0" smtClean="0"/>
              <a:t>The average annual output growth rate for inflationary years was 2.85% and for deflationary years 2.73%.  However, the difference between the growth rates in inflationary and deflationary years was not statistically significant at any level of significance, nor was the difference in the variances of output growth in the two cases.   </a:t>
            </a:r>
          </a:p>
          <a:p>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err="1" smtClean="0"/>
              <a:t>Ryska’s</a:t>
            </a:r>
            <a:r>
              <a:rPr lang="en-US" sz="3600" dirty="0" smtClean="0"/>
              <a:t> Regression Analysis</a:t>
            </a:r>
            <a:endParaRPr lang="en-US" sz="3600" dirty="0"/>
          </a:p>
        </p:txBody>
      </p:sp>
      <p:sp>
        <p:nvSpPr>
          <p:cNvPr id="3" name="Content Placeholder 2"/>
          <p:cNvSpPr>
            <a:spLocks noGrp="1"/>
          </p:cNvSpPr>
          <p:nvPr>
            <p:ph idx="1"/>
          </p:nvPr>
        </p:nvSpPr>
        <p:spPr>
          <a:xfrm>
            <a:off x="457200" y="1143000"/>
            <a:ext cx="8229600" cy="4983163"/>
          </a:xfrm>
        </p:spPr>
        <p:txBody>
          <a:bodyPr>
            <a:normAutofit/>
          </a:bodyPr>
          <a:lstStyle/>
          <a:p>
            <a:r>
              <a:rPr lang="en-US" sz="2000" dirty="0" err="1" smtClean="0"/>
              <a:t>Ryska</a:t>
            </a:r>
            <a:r>
              <a:rPr lang="en-US" sz="2000" dirty="0" smtClean="0"/>
              <a:t> develops a regression model  using this data set in which output growth is the dependent variable and the independent variable is inflation/deflation.</a:t>
            </a:r>
          </a:p>
          <a:p>
            <a:endParaRPr lang="en-US" sz="2000" dirty="0" smtClean="0"/>
          </a:p>
          <a:p>
            <a:r>
              <a:rPr lang="en-US" sz="2000" dirty="0" smtClean="0"/>
              <a:t>He finds that inflation does have a statistically significant effect on output growth.  However it is not economically significant.  According to his model, it would take a 17 percentage point increase in inflation to increase real output by 1 percent, which is close to the estimate of the </a:t>
            </a:r>
            <a:r>
              <a:rPr lang="en-US" sz="2000" dirty="0" err="1" smtClean="0"/>
              <a:t>Atkeson</a:t>
            </a:r>
            <a:r>
              <a:rPr lang="en-US" sz="2000" dirty="0" smtClean="0"/>
              <a:t>/Kehoe study.</a:t>
            </a:r>
          </a:p>
          <a:p>
            <a:endParaRPr lang="en-US" sz="2000" dirty="0" smtClean="0"/>
          </a:p>
          <a:p>
            <a:r>
              <a:rPr lang="en-US" sz="2000" b="1" dirty="0" smtClean="0">
                <a:solidFill>
                  <a:srgbClr val="FF0000"/>
                </a:solidFill>
              </a:rPr>
              <a:t>Using the same model for the Great Depression data (1929-34) does yield a statistically and economically significant effect of inflation on output growth.  </a:t>
            </a:r>
            <a:endParaRPr lang="en-US" sz="2000" b="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err="1" smtClean="0"/>
              <a:t>Ryska’s</a:t>
            </a:r>
            <a:r>
              <a:rPr lang="en-US" sz="3600" dirty="0" smtClean="0"/>
              <a:t> Conclusion</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pPr>
              <a:buNone/>
            </a:pPr>
            <a:endParaRPr lang="en-US" sz="2400" dirty="0" smtClean="0"/>
          </a:p>
          <a:p>
            <a:pPr marL="457200" indent="-457200">
              <a:lnSpc>
                <a:spcPct val="110000"/>
              </a:lnSpc>
            </a:pPr>
            <a:r>
              <a:rPr lang="en-US" sz="2400" b="1" dirty="0" smtClean="0"/>
              <a:t>“</a:t>
            </a:r>
            <a:r>
              <a:rPr lang="en-US" sz="2400" dirty="0" smtClean="0"/>
              <a:t>[T]he Great Depression stands out as the only episode in the sample with both a statistically significant and economically important (positive) relationship between output and prices. When one leaves out the Great Depression, which represents only 90 out of 2158 observations used in the regressions, correlations between inflation and output growth in the rest of the sample lose their significance entirely.”</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Regression Line—Outside Great Depression</a:t>
            </a:r>
            <a:endParaRPr lang="en-US" sz="3200" dirty="0"/>
          </a:p>
        </p:txBody>
      </p:sp>
      <p:pic>
        <p:nvPicPr>
          <p:cNvPr id="4" name="image6.jpeg"/>
          <p:cNvPicPr>
            <a:picLocks noGrp="1"/>
          </p:cNvPicPr>
          <p:nvPr>
            <p:ph idx="1"/>
          </p:nvPr>
        </p:nvPicPr>
        <p:blipFill>
          <a:blip r:embed="rId2" cstate="print"/>
          <a:stretch>
            <a:fillRect/>
          </a:stretch>
        </p:blipFill>
        <p:spPr>
          <a:xfrm>
            <a:off x="1828800" y="1371601"/>
            <a:ext cx="5638800" cy="47244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t>Regression Line—Great Depression</a:t>
            </a:r>
            <a:endParaRPr lang="en-US" sz="3200" dirty="0"/>
          </a:p>
        </p:txBody>
      </p:sp>
      <p:pic>
        <p:nvPicPr>
          <p:cNvPr id="4" name="image5.jpeg"/>
          <p:cNvPicPr>
            <a:picLocks noGrp="1"/>
          </p:cNvPicPr>
          <p:nvPr>
            <p:ph idx="1"/>
          </p:nvPr>
        </p:nvPicPr>
        <p:blipFill>
          <a:blip r:embed="rId2" cstate="print"/>
          <a:stretch>
            <a:fillRect/>
          </a:stretch>
        </p:blipFill>
        <p:spPr>
          <a:xfrm>
            <a:off x="2133600" y="1295400"/>
            <a:ext cx="5257800" cy="4830763"/>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Confiscatory Deflation: The Case of India  </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India’s Demonetization program</a:t>
            </a:r>
          </a:p>
          <a:p>
            <a:r>
              <a:rPr lang="en-US" sz="2000" dirty="0" smtClean="0"/>
              <a:t>Cash is used in 90% of transactions. 86% of the cash in circulation exists in the form of two banknotes, the 500 (roughly $7.5 USD) and 1000 (roughly $15 USD) bills.</a:t>
            </a:r>
          </a:p>
          <a:p>
            <a:r>
              <a:rPr lang="en-US" sz="2000" dirty="0" smtClean="0"/>
              <a:t>Nov. 8, 2016, these two notes were declared by </a:t>
            </a:r>
            <a:r>
              <a:rPr lang="en-US" sz="2000" dirty="0" err="1" smtClean="0"/>
              <a:t>gov’t</a:t>
            </a:r>
            <a:r>
              <a:rPr lang="en-US" sz="2000" dirty="0" smtClean="0"/>
              <a:t> no longer legal tender.</a:t>
            </a:r>
          </a:p>
          <a:p>
            <a:r>
              <a:rPr lang="en-US" sz="2000" dirty="0" smtClean="0"/>
              <a:t>People forced to go to bank and exchange notes for deposit credits. They could also withdraw money from their accounts in the form of valid bills. But the RBI placed limits for both of these mechanisms. </a:t>
            </a:r>
          </a:p>
          <a:p>
            <a:r>
              <a:rPr lang="en-US" sz="2000" dirty="0" smtClean="0"/>
              <a:t>Justifications included (a) eliminating black money; (b) reducing the prevalence of counterfeit currency, which is allegedly used to fund terrorism.</a:t>
            </a:r>
          </a:p>
          <a:p>
            <a:r>
              <a:rPr lang="en-US" sz="2000" dirty="0" smtClean="0"/>
              <a:t>Long lines and economic disruption as people did not have access to money for a long period of time. </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smtClean="0"/>
              <a:t>Ben Bernanke—</a:t>
            </a:r>
            <a:r>
              <a:rPr lang="en-US" sz="3200" dirty="0" err="1" smtClean="0"/>
              <a:t>Fedspeak</a:t>
            </a:r>
            <a:r>
              <a:rPr lang="en-US" sz="3200" dirty="0" smtClean="0"/>
              <a:t> </a:t>
            </a:r>
            <a:endParaRPr lang="en-US" sz="3200" dirty="0"/>
          </a:p>
        </p:txBody>
      </p:sp>
      <p:pic>
        <p:nvPicPr>
          <p:cNvPr id="6" name="Content Placeholder 5" descr="Ben Bernanke.jpg"/>
          <p:cNvPicPr>
            <a:picLocks noGrp="1" noChangeAspect="1"/>
          </p:cNvPicPr>
          <p:nvPr>
            <p:ph idx="1"/>
          </p:nvPr>
        </p:nvPicPr>
        <p:blipFill>
          <a:blip r:embed="rId2" cstate="print"/>
          <a:stretch>
            <a:fillRect/>
          </a:stretch>
        </p:blipFill>
        <p:spPr>
          <a:xfrm>
            <a:off x="609600" y="990600"/>
            <a:ext cx="2809444" cy="3352800"/>
          </a:xfrm>
        </p:spPr>
      </p:pic>
      <p:sp>
        <p:nvSpPr>
          <p:cNvPr id="7" name="Rectangle 6"/>
          <p:cNvSpPr/>
          <p:nvPr/>
        </p:nvSpPr>
        <p:spPr>
          <a:xfrm>
            <a:off x="3657600" y="1066800"/>
            <a:ext cx="5029200" cy="4093428"/>
          </a:xfrm>
          <a:prstGeom prst="rect">
            <a:avLst/>
          </a:prstGeom>
        </p:spPr>
        <p:txBody>
          <a:bodyPr wrap="square">
            <a:spAutoFit/>
          </a:bodyPr>
          <a:lstStyle/>
          <a:p>
            <a:r>
              <a:rPr lang="en-US" sz="2000" b="1" dirty="0" smtClean="0"/>
              <a:t> “Deflation: Making Sure It Doesn’t Happen Here” </a:t>
            </a:r>
            <a:r>
              <a:rPr lang="en-US" sz="2000" dirty="0" smtClean="0"/>
              <a:t>(Speech, November, 2002):</a:t>
            </a:r>
          </a:p>
          <a:p>
            <a:pPr>
              <a:buNone/>
            </a:pPr>
            <a:r>
              <a:rPr lang="en-US" sz="2000" dirty="0" smtClean="0"/>
              <a:t>	[T]he chance of significant deflation in the United States in the foreseeable future is extremely small . . . .[T]he Fed would take whatever means necessary to prevent significant deflation in the United States and ...  has sufficient policy instruments  to ensure that any deflation that might occur would be both mild and brief. . . .  </a:t>
            </a:r>
            <a:r>
              <a:rPr lang="en-US" sz="2000" b="1" dirty="0" smtClean="0"/>
              <a:t>So having said that deflation in the United States is highly unlikely, I would be imprudent to rule out the possibility altogether. </a:t>
            </a:r>
            <a:endParaRPr lang="en-US" sz="20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Inflationary Bubble or Deflation</a:t>
            </a:r>
            <a:endParaRPr lang="en-US" sz="3600" dirty="0"/>
          </a:p>
        </p:txBody>
      </p:sp>
      <p:sp>
        <p:nvSpPr>
          <p:cNvPr id="3" name="Content Placeholder 2"/>
          <p:cNvSpPr>
            <a:spLocks noGrp="1"/>
          </p:cNvSpPr>
          <p:nvPr>
            <p:ph idx="1"/>
          </p:nvPr>
        </p:nvSpPr>
        <p:spPr/>
        <p:txBody>
          <a:bodyPr>
            <a:normAutofit/>
          </a:bodyPr>
          <a:lstStyle/>
          <a:p>
            <a:r>
              <a:rPr lang="en-US" sz="2400" dirty="0" smtClean="0"/>
              <a:t>While the Fed and the mainstream media were fear of inflation, Fed monetary policy was creating massive bubbles n housing and financial </a:t>
            </a:r>
            <a:r>
              <a:rPr lang="en-US" sz="2400" smtClean="0"/>
              <a:t>markets.</a:t>
            </a:r>
          </a:p>
          <a:p>
            <a:pPr marL="0" indent="0">
              <a:buNone/>
            </a:pPr>
            <a:endParaRPr lang="en-US" sz="2400" dirty="0" smtClean="0"/>
          </a:p>
          <a:p>
            <a:r>
              <a:rPr lang="en-US" sz="2400" dirty="0" smtClean="0"/>
              <a:t>From the beginning  of 2001 to end of 2005, the Fed increased the money supply by about 50%, from  $4 trillion to $6 trillion, an average about $750 million to $1 billion per week depending on which monetary aggregate you use.</a:t>
            </a:r>
            <a:endParaRPr lang="en-US" sz="2400" dirty="0"/>
          </a:p>
        </p:txBody>
      </p:sp>
    </p:spTree>
    <p:extLst>
      <p:ext uri="{BB962C8B-B14F-4D97-AF65-F5344CB8AC3E}">
        <p14:creationId xmlns:p14="http://schemas.microsoft.com/office/powerpoint/2010/main" xmlns="" val="851523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Fed’s Unconventional Monetary Policies since 2009</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Three rounds of quantitative easing 2009-2014.</a:t>
            </a:r>
          </a:p>
          <a:p>
            <a:pPr marL="514350" indent="-514350">
              <a:buFont typeface="+mj-lt"/>
              <a:buAutoNum type="arabicPeriod"/>
            </a:pPr>
            <a:r>
              <a:rPr lang="en-US" sz="2400" dirty="0" smtClean="0"/>
              <a:t>Credit easing—purchasing toxic MBS and long-term government bonds to lower long term interest rates.</a:t>
            </a:r>
          </a:p>
          <a:p>
            <a:pPr marL="514350" indent="-514350">
              <a:buFont typeface="+mj-lt"/>
              <a:buAutoNum type="arabicPeriod"/>
            </a:pPr>
            <a:r>
              <a:rPr lang="en-US" sz="2400" dirty="0" smtClean="0"/>
              <a:t>A massive expansion of the Fed’s balance sheet from $800 billion to over $4 trillion.</a:t>
            </a:r>
          </a:p>
          <a:p>
            <a:pPr marL="514350" indent="-514350">
              <a:buFont typeface="+mj-lt"/>
              <a:buAutoNum type="arabicPeriod"/>
            </a:pPr>
            <a:r>
              <a:rPr lang="en-US" sz="2400" dirty="0" smtClean="0"/>
              <a:t>Zero interest rate policy that has devastated savers and insurance companies and pension funds.</a:t>
            </a:r>
          </a:p>
          <a:p>
            <a:pPr marL="514350" indent="-514350">
              <a:buFont typeface="+mj-lt"/>
              <a:buAutoNum type="arabicPeriod"/>
            </a:pPr>
            <a:r>
              <a:rPr lang="en-US" sz="2400" dirty="0" smtClean="0"/>
              <a:t>Another massive increase in the money supply.</a:t>
            </a:r>
          </a:p>
          <a:p>
            <a:pPr marL="514350" indent="-514350">
              <a:buFont typeface="+mj-lt"/>
              <a:buAutoNum type="arabicPeriod"/>
            </a:pPr>
            <a:endParaRPr lang="en-US" sz="2400" dirty="0" smtClean="0"/>
          </a:p>
          <a:p>
            <a:pPr marL="0" indent="0">
              <a:buNone/>
            </a:pPr>
            <a:endParaRPr lang="en-US" dirty="0"/>
          </a:p>
        </p:txBody>
      </p:sp>
    </p:spTree>
    <p:extLst>
      <p:ext uri="{BB962C8B-B14F-4D97-AF65-F5344CB8AC3E}">
        <p14:creationId xmlns:p14="http://schemas.microsoft.com/office/powerpoint/2010/main" xmlns="" val="633080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Alan Greenspan—</a:t>
            </a:r>
            <a:r>
              <a:rPr lang="en-US" dirty="0" err="1" smtClean="0"/>
              <a:t>Fedspeak</a:t>
            </a:r>
            <a:r>
              <a:rPr lang="en-US" dirty="0" smtClean="0"/>
              <a:t> </a:t>
            </a:r>
            <a:endParaRPr lang="en-US" dirty="0"/>
          </a:p>
        </p:txBody>
      </p:sp>
      <p:pic>
        <p:nvPicPr>
          <p:cNvPr id="4" name="Content Placeholder 3" descr="Greespan.jpg"/>
          <p:cNvPicPr>
            <a:picLocks noGrp="1" noChangeAspect="1"/>
          </p:cNvPicPr>
          <p:nvPr>
            <p:ph idx="1"/>
          </p:nvPr>
        </p:nvPicPr>
        <p:blipFill>
          <a:blip r:embed="rId2" cstate="print"/>
          <a:stretch>
            <a:fillRect/>
          </a:stretch>
        </p:blipFill>
        <p:spPr>
          <a:xfrm>
            <a:off x="762000" y="1676401"/>
            <a:ext cx="2590800" cy="3689684"/>
          </a:xfrm>
        </p:spPr>
      </p:pic>
      <p:sp>
        <p:nvSpPr>
          <p:cNvPr id="6" name="TextBox 5"/>
          <p:cNvSpPr txBox="1"/>
          <p:nvPr/>
        </p:nvSpPr>
        <p:spPr>
          <a:xfrm>
            <a:off x="3657600" y="1524000"/>
            <a:ext cx="5105400" cy="3416320"/>
          </a:xfrm>
          <a:prstGeom prst="rect">
            <a:avLst/>
          </a:prstGeom>
          <a:noFill/>
        </p:spPr>
        <p:txBody>
          <a:bodyPr wrap="square" rtlCol="0">
            <a:spAutoFit/>
          </a:bodyPr>
          <a:lstStyle/>
          <a:p>
            <a:r>
              <a:rPr lang="en-US" sz="2400" dirty="0" smtClean="0"/>
              <a:t>Congressional testimony, April 2003:</a:t>
            </a:r>
          </a:p>
          <a:p>
            <a:endParaRPr lang="en-US" sz="2400" dirty="0" smtClean="0"/>
          </a:p>
          <a:p>
            <a:r>
              <a:rPr lang="en-US" sz="2400" dirty="0" smtClean="0"/>
              <a:t>A further drop in inflation would be “an unwelcome development.”  </a:t>
            </a:r>
          </a:p>
          <a:p>
            <a:endParaRPr lang="en-US" sz="2400" dirty="0" smtClean="0"/>
          </a:p>
          <a:p>
            <a:r>
              <a:rPr lang="en-US" sz="2400" dirty="0" smtClean="0"/>
              <a:t>“[W]e see no credible possibility that we will at any point . . .  run out of monetary ammunition to address problems of deflation.”</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The Media Promote Deflationphobia</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Financial writers, media commentators, celebrity economists, and think tanks vigorously promoted the central bank’ message with articles and blog posts with lurid titles:</a:t>
            </a:r>
          </a:p>
          <a:p>
            <a:pPr marL="457200" lvl="1" indent="0">
              <a:buNone/>
            </a:pPr>
            <a:endParaRPr lang="en-US" sz="2000" b="1" dirty="0" smtClean="0"/>
          </a:p>
          <a:p>
            <a:pPr marL="457200" lvl="1" indent="0">
              <a:buNone/>
            </a:pPr>
            <a:r>
              <a:rPr lang="en-US" sz="2000" b="1" dirty="0" smtClean="0">
                <a:solidFill>
                  <a:srgbClr val="FF0000"/>
                </a:solidFill>
                <a:latin typeface="Jokerman" pitchFamily="82" charset="0"/>
              </a:rPr>
              <a:t>“The Deflation Monster Still Lives” </a:t>
            </a:r>
          </a:p>
          <a:p>
            <a:pPr marL="457200" lvl="1" indent="0">
              <a:buNone/>
            </a:pPr>
            <a:r>
              <a:rPr lang="en-US" sz="2000" b="1" dirty="0" smtClean="0">
                <a:solidFill>
                  <a:srgbClr val="FF0000"/>
                </a:solidFill>
                <a:latin typeface="Jokerman" pitchFamily="82" charset="0"/>
              </a:rPr>
              <a:t>“The Specter of Deflation” </a:t>
            </a:r>
          </a:p>
          <a:p>
            <a:pPr marL="457200" lvl="1" indent="0">
              <a:buNone/>
            </a:pPr>
            <a:r>
              <a:rPr lang="en-US" sz="2000" b="1" dirty="0" smtClean="0">
                <a:solidFill>
                  <a:srgbClr val="FF0000"/>
                </a:solidFill>
                <a:latin typeface="Jokerman" pitchFamily="82" charset="0"/>
              </a:rPr>
              <a:t>“Why We Should Fear Deflation” </a:t>
            </a:r>
          </a:p>
          <a:p>
            <a:pPr marL="457200" lvl="1" indent="0">
              <a:buNone/>
            </a:pPr>
            <a:r>
              <a:rPr lang="en-US" sz="2000" b="1" dirty="0" smtClean="0">
                <a:solidFill>
                  <a:srgbClr val="FF0000"/>
                </a:solidFill>
                <a:latin typeface="Jokerman" pitchFamily="82" charset="0"/>
              </a:rPr>
              <a:t>“The Deflation Boogey-man Haunts Fed” </a:t>
            </a:r>
          </a:p>
          <a:p>
            <a:pPr marL="457200" lvl="1" indent="0">
              <a:buNone/>
            </a:pPr>
            <a:r>
              <a:rPr lang="en-US" sz="2000" b="1" dirty="0" smtClean="0">
                <a:solidFill>
                  <a:srgbClr val="FF0000"/>
                </a:solidFill>
                <a:latin typeface="Jokerman" pitchFamily="82" charset="0"/>
              </a:rPr>
              <a:t>“The Greatest Threat Facing the U.S. Economy: Deflation” </a:t>
            </a:r>
          </a:p>
          <a:p>
            <a:pPr marL="457200" lvl="1" indent="0">
              <a:buNone/>
            </a:pPr>
            <a:r>
              <a:rPr lang="en-US" sz="2000" b="1" dirty="0" smtClean="0">
                <a:solidFill>
                  <a:srgbClr val="FF0000"/>
                </a:solidFill>
                <a:latin typeface="Jokerman" pitchFamily="82" charset="0"/>
              </a:rPr>
              <a:t>“Defeating Deflation” </a:t>
            </a:r>
          </a:p>
          <a:p>
            <a:pPr marL="457200" lvl="1" indent="0">
              <a:buNone/>
            </a:pPr>
            <a:r>
              <a:rPr lang="en-US" sz="2000" b="1" dirty="0" smtClean="0">
                <a:solidFill>
                  <a:srgbClr val="FF0000"/>
                </a:solidFill>
                <a:latin typeface="Jokerman" pitchFamily="82" charset="0"/>
              </a:rPr>
              <a:t>“The Deflation Dilemma: To Be Concerned or Not to Be”</a:t>
            </a:r>
          </a:p>
        </p:txBody>
      </p:sp>
    </p:spTree>
    <p:extLst>
      <p:ext uri="{BB962C8B-B14F-4D97-AF65-F5344CB8AC3E}">
        <p14:creationId xmlns:p14="http://schemas.microsoft.com/office/powerpoint/2010/main" xmlns="" val="21530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What Causes Deflation?</a:t>
            </a:r>
            <a:endParaRPr lang="en-US" sz="3200" dirty="0"/>
          </a:p>
        </p:txBody>
      </p:sp>
      <p:sp>
        <p:nvSpPr>
          <p:cNvPr id="3" name="Content Placeholder 2"/>
          <p:cNvSpPr>
            <a:spLocks noGrp="1"/>
          </p:cNvSpPr>
          <p:nvPr>
            <p:ph idx="1"/>
          </p:nvPr>
        </p:nvSpPr>
        <p:spPr>
          <a:xfrm>
            <a:off x="457200" y="1447800"/>
            <a:ext cx="8229600" cy="4800600"/>
          </a:xfrm>
        </p:spPr>
        <p:txBody>
          <a:bodyPr>
            <a:normAutofit/>
          </a:bodyPr>
          <a:lstStyle/>
          <a:p>
            <a:r>
              <a:rPr lang="en-US" sz="2000" dirty="0" smtClean="0"/>
              <a:t>Like the price of any other good, the value of money is determined by  </a:t>
            </a:r>
            <a:r>
              <a:rPr lang="en-US" sz="2000" b="1" dirty="0" smtClean="0"/>
              <a:t>Supply and Demand.</a:t>
            </a:r>
          </a:p>
          <a:p>
            <a:pPr>
              <a:buNone/>
            </a:pPr>
            <a:endParaRPr lang="en-US" sz="2000" b="1" dirty="0" smtClean="0"/>
          </a:p>
          <a:p>
            <a:r>
              <a:rPr lang="en-US" sz="2000" dirty="0" smtClean="0"/>
              <a:t>An increase in the value of money or falling prices is caused by a decrease in the supply of money or an increase in the demand for money.</a:t>
            </a:r>
          </a:p>
          <a:p>
            <a:pPr marL="914400" lvl="1" indent="-514350">
              <a:buFont typeface="+mj-lt"/>
              <a:buAutoNum type="arabicPeriod"/>
            </a:pPr>
            <a:r>
              <a:rPr lang="en-US" sz="2000" dirty="0" smtClean="0"/>
              <a:t>People increase the demand for money when: 1) they produce and sell more goods for money; or 2) they wish to hold more money and spend and invest less.</a:t>
            </a:r>
          </a:p>
          <a:p>
            <a:pPr marL="914400" lvl="1" indent="-514350">
              <a:buFont typeface="+mj-lt"/>
              <a:buAutoNum type="arabicPeriod"/>
            </a:pPr>
            <a:r>
              <a:rPr lang="en-US" sz="2000" dirty="0" smtClean="0"/>
              <a:t>The money supply decreases when the central bank (the Fed) reduces the total amount of currency and bank reserves in the economy or banks fail, causing depositors’ checking and saving accounts to disappear.  </a:t>
            </a:r>
            <a:r>
              <a:rPr lang="en-US" sz="2000" b="1" dirty="0" smtClean="0">
                <a:solidFill>
                  <a:srgbClr val="FF0000"/>
                </a:solidFill>
              </a:rPr>
              <a:t>This rarely occurs in the modern world</a:t>
            </a:r>
            <a:r>
              <a:rPr lang="en-US" sz="2000" b="1" dirty="0" smtClean="0"/>
              <a:t>.</a:t>
            </a:r>
          </a:p>
          <a:p>
            <a:pPr>
              <a:buNone/>
            </a:pPr>
            <a:r>
              <a:rPr lang="en-US" sz="2000" dirty="0"/>
              <a:t>	</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Kinds of Deflation</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There are 3 basic kinds of deflation:</a:t>
            </a:r>
          </a:p>
          <a:p>
            <a:pPr marL="914400" lvl="1" indent="-457200">
              <a:lnSpc>
                <a:spcPct val="150000"/>
              </a:lnSpc>
              <a:buFont typeface="+mj-lt"/>
              <a:buAutoNum type="arabicParenR"/>
            </a:pPr>
            <a:r>
              <a:rPr lang="en-US" sz="2000" dirty="0" smtClean="0"/>
              <a:t>Growth deflation</a:t>
            </a:r>
          </a:p>
          <a:p>
            <a:pPr marL="914400" lvl="1" indent="-457200">
              <a:lnSpc>
                <a:spcPct val="150000"/>
              </a:lnSpc>
              <a:buFont typeface="+mj-lt"/>
              <a:buAutoNum type="arabicParenR"/>
            </a:pPr>
            <a:r>
              <a:rPr lang="en-US" sz="2000" dirty="0" smtClean="0"/>
              <a:t>Cash-building/speculative deflation</a:t>
            </a:r>
          </a:p>
          <a:p>
            <a:pPr marL="914400" lvl="1" indent="-457200">
              <a:lnSpc>
                <a:spcPct val="110000"/>
              </a:lnSpc>
              <a:buAutoNum type="arabicParenR" startAt="3"/>
            </a:pPr>
            <a:r>
              <a:rPr lang="en-US" sz="2000" dirty="0" smtClean="0"/>
              <a:t>Confiscatory deflation—governments demonetizing currency notes or limiting withdrawal of cash from banks by depositors</a:t>
            </a:r>
          </a:p>
          <a:p>
            <a:pPr marL="914400" lvl="1" indent="-457200">
              <a:lnSpc>
                <a:spcPct val="110000"/>
              </a:lnSpc>
              <a:buNone/>
            </a:pPr>
            <a:endParaRPr lang="en-US" sz="2000" dirty="0" smtClean="0">
              <a:solidFill>
                <a:srgbClr val="FF0000"/>
              </a:solidFill>
            </a:endParaRPr>
          </a:p>
          <a:p>
            <a:pPr marL="514350" indent="-457200">
              <a:lnSpc>
                <a:spcPct val="110000"/>
              </a:lnSpc>
            </a:pPr>
            <a:r>
              <a:rPr lang="en-US" sz="2400" dirty="0" smtClean="0"/>
              <a:t>The first two kinds are a natural outcome of the free market economy and promote economic growth but the third infringes on property rights and distorts the economy.</a:t>
            </a:r>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Deflation: Myth and Reality 1</a:t>
            </a:r>
            <a:endParaRPr lang="en-US" sz="3600" dirty="0"/>
          </a:p>
        </p:txBody>
      </p:sp>
      <p:sp>
        <p:nvSpPr>
          <p:cNvPr id="3" name="Content Placeholder 2"/>
          <p:cNvSpPr>
            <a:spLocks noGrp="1"/>
          </p:cNvSpPr>
          <p:nvPr>
            <p:ph idx="1"/>
          </p:nvPr>
        </p:nvSpPr>
        <p:spPr>
          <a:xfrm>
            <a:off x="457200" y="1447800"/>
            <a:ext cx="8229600" cy="4678363"/>
          </a:xfrm>
        </p:spPr>
        <p:txBody>
          <a:bodyPr>
            <a:normAutofit/>
          </a:bodyPr>
          <a:lstStyle/>
          <a:p>
            <a:r>
              <a:rPr lang="en-US" sz="2400" dirty="0" smtClean="0"/>
              <a:t>Myth: If the money supply does not grow fast enough, prices will fall and stifle economic growth.</a:t>
            </a:r>
          </a:p>
          <a:p>
            <a:endParaRPr lang="en-US" sz="2400" dirty="0"/>
          </a:p>
          <a:p>
            <a:r>
              <a:rPr lang="en-US" sz="2400" dirty="0" smtClean="0"/>
              <a:t>Reality:  Falling prices are the natural and benign effect of rapid economic growth in a dynamic capitalist economy where technology is improving and capital investment is growing  and the expansion of the money supply is restrained by a market-based money like the gold standard.    </a:t>
            </a:r>
            <a:endParaRPr lang="en-US" sz="2400" dirty="0"/>
          </a:p>
        </p:txBody>
      </p:sp>
    </p:spTree>
    <p:extLst>
      <p:ext uri="{BB962C8B-B14F-4D97-AF65-F5344CB8AC3E}">
        <p14:creationId xmlns:p14="http://schemas.microsoft.com/office/powerpoint/2010/main" xmlns="" val="3354694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5690</TotalTime>
  <Words>2547</Words>
  <Application>Microsoft Office PowerPoint</Application>
  <PresentationFormat>On-screen Show (4:3)</PresentationFormat>
  <Paragraphs>213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Deflation: Myth and Reality  </vt:lpstr>
      <vt:lpstr>The Changing Meaning of Deflation</vt:lpstr>
      <vt:lpstr>The Meaning and Uses of Deflationphobia</vt:lpstr>
      <vt:lpstr>Ben Bernanke—Fedspeak </vt:lpstr>
      <vt:lpstr>Alan Greenspan—Fedspeak </vt:lpstr>
      <vt:lpstr>The Media Promote Deflationphobia</vt:lpstr>
      <vt:lpstr>What Causes Deflation?</vt:lpstr>
      <vt:lpstr>Kinds of Deflation</vt:lpstr>
      <vt:lpstr>Deflation: Myth and Reality 1</vt:lpstr>
      <vt:lpstr>Growth Deflation</vt:lpstr>
      <vt:lpstr>History of Deflation in the U.S.</vt:lpstr>
      <vt:lpstr>Prices , Income, and Consumption 1870-1898</vt:lpstr>
      <vt:lpstr>U.S. Growth Deflation in the 19th Century</vt:lpstr>
      <vt:lpstr>Recent Examples of Growth Deflation</vt:lpstr>
      <vt:lpstr>Computers</vt:lpstr>
      <vt:lpstr>Hard Drive Prices</vt:lpstr>
      <vt:lpstr>Hard Drive Size</vt:lpstr>
      <vt:lpstr>HDTVs</vt:lpstr>
      <vt:lpstr>Laser Eye and Cosmetic Surgery</vt:lpstr>
      <vt:lpstr>Deflation: Myth and Reality 2</vt:lpstr>
      <vt:lpstr>Deflation Adjusts Costs to Prices</vt:lpstr>
      <vt:lpstr>Deflation Shortens Recessions</vt:lpstr>
      <vt:lpstr>The Forgotten Depression of 1920-1921</vt:lpstr>
      <vt:lpstr>The Forgotten Depression of 1920-1921 </vt:lpstr>
      <vt:lpstr>The Forgotten Depression of 1920-1921</vt:lpstr>
      <vt:lpstr>Two Depressions Compared</vt:lpstr>
      <vt:lpstr>The Keynesian View of the 1920-21 Depression</vt:lpstr>
      <vt:lpstr>Myths and Reality 3</vt:lpstr>
      <vt:lpstr>U.S. Prices and Output—1804-2015</vt:lpstr>
      <vt:lpstr>Empirical Studies of Deflation-Depression Link 1</vt:lpstr>
      <vt:lpstr>What the Study Found</vt:lpstr>
      <vt:lpstr>The Authors’ Conclusion</vt:lpstr>
      <vt:lpstr>Empirical Studies of Deflation-Depression Link 2</vt:lpstr>
      <vt:lpstr>Results</vt:lpstr>
      <vt:lpstr>Ryska’s Regression Analysis</vt:lpstr>
      <vt:lpstr>Ryska’s Conclusion</vt:lpstr>
      <vt:lpstr>Regression Line—Outside Great Depression</vt:lpstr>
      <vt:lpstr>Regression Line—Great Depression</vt:lpstr>
      <vt:lpstr>Confiscatory Deflation: The Case of India  </vt:lpstr>
      <vt:lpstr>Inflationary Bubble or Deflation</vt:lpstr>
      <vt:lpstr>The Fed’s Unconventional Monetary Policies since 2009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Deflation and Deflationphobia</dc:title>
  <dc:creator>Joe</dc:creator>
  <cp:lastModifiedBy>Joe</cp:lastModifiedBy>
  <cp:revision>293</cp:revision>
  <cp:lastPrinted>2016-10-04T18:01:42Z</cp:lastPrinted>
  <dcterms:created xsi:type="dcterms:W3CDTF">2014-04-06T15:51:47Z</dcterms:created>
  <dcterms:modified xsi:type="dcterms:W3CDTF">2020-07-14T19:13:18Z</dcterms:modified>
</cp:coreProperties>
</file>