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5"/>
  </p:notesMasterIdLst>
  <p:handoutMasterIdLst>
    <p:handoutMasterId r:id="rId16"/>
  </p:handoutMasterIdLst>
  <p:sldIdLst>
    <p:sldId id="259" r:id="rId2"/>
    <p:sldId id="325" r:id="rId3"/>
    <p:sldId id="308" r:id="rId4"/>
    <p:sldId id="309" r:id="rId5"/>
    <p:sldId id="310" r:id="rId6"/>
    <p:sldId id="320" r:id="rId7"/>
    <p:sldId id="324" r:id="rId8"/>
    <p:sldId id="321" r:id="rId9"/>
    <p:sldId id="323" r:id="rId10"/>
    <p:sldId id="316" r:id="rId11"/>
    <p:sldId id="317" r:id="rId12"/>
    <p:sldId id="318" r:id="rId13"/>
    <p:sldId id="319" r:id="rId1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late Pro Light" panose="02000306040000020004" pitchFamily="2" charset="0"/>
      <p:regular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FF9900"/>
    <a:srgbClr val="D09E00"/>
    <a:srgbClr val="0066CC"/>
    <a:srgbClr val="FF66FF"/>
    <a:srgbClr val="CCECFF"/>
    <a:srgbClr val="99CCFF"/>
    <a:srgbClr val="33CC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8" autoAdjust="0"/>
    <p:restoredTop sz="85879" autoAdjust="0"/>
  </p:normalViewPr>
  <p:slideViewPr>
    <p:cSldViewPr>
      <p:cViewPr varScale="1">
        <p:scale>
          <a:sx n="55" d="100"/>
          <a:sy n="55" d="100"/>
        </p:scale>
        <p:origin x="8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9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99228AA2-B3A5-483F-AFA1-6FE89A3B2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6E3D5D3C-13EB-429C-9E1A-80F6BF853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9639-23B4-4332-B4EA-F1787D076311}" type="slidenum">
              <a:rPr lang="en-US"/>
              <a:pPr/>
              <a:t>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4EB3-7DE0-446D-BBC0-03FC3E03F1D8}" type="slidenum">
              <a:rPr lang="en-US"/>
              <a:pPr/>
              <a:t>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1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FF1F4-3DC9-431A-933D-E61793E62B95}" type="slidenum">
              <a:rPr lang="en-US"/>
              <a:pPr/>
              <a:t>3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EF9C5-EB45-4EE3-9815-3AC611F9DED6}" type="slidenum">
              <a:rPr lang="en-US"/>
              <a:pPr/>
              <a:t>4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4EB3-7DE0-446D-BBC0-03FC3E03F1D8}" type="slidenum">
              <a:rPr lang="en-US"/>
              <a:pPr/>
              <a:t>6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4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609600"/>
            <a:ext cx="5791200" cy="1736725"/>
          </a:xfrm>
        </p:spPr>
        <p:txBody>
          <a:bodyPr anchor="b" anchorCtr="1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6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819400"/>
            <a:ext cx="6172200" cy="17526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3518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6338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6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219200"/>
            <a:ext cx="8540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95600"/>
            <a:ext cx="6172200" cy="2286000"/>
          </a:xfrm>
        </p:spPr>
        <p:txBody>
          <a:bodyPr/>
          <a:lstStyle/>
          <a:p>
            <a:r>
              <a:rPr lang="en-US" sz="3600" dirty="0">
                <a:latin typeface="Slate Pro Light" panose="02000306040000020004" pitchFamily="2" charset="0"/>
              </a:rPr>
              <a:t>Peter G. Klein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Mises University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2020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Slate Pro Light" panose="02000306040000020004" pitchFamily="2" charset="0"/>
              </a:rPr>
              <a:t>@</a:t>
            </a:r>
            <a:r>
              <a:rPr lang="en-US" dirty="0" err="1">
                <a:latin typeface="Slate Pro Light" panose="02000306040000020004" pitchFamily="2" charset="0"/>
              </a:rPr>
              <a:t>petergklein</a:t>
            </a:r>
            <a:endParaRPr lang="en-US" dirty="0">
              <a:latin typeface="Slate Pro Light" panose="02000306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Slate Pro Light" panose="02000306040000020004" pitchFamily="2" charset="0"/>
              </a:rPr>
              <a:t>#</a:t>
            </a:r>
            <a:r>
              <a:rPr lang="en-US" dirty="0" err="1">
                <a:latin typeface="Slate Pro Light" panose="02000306040000020004" pitchFamily="2" charset="0"/>
              </a:rPr>
              <a:t>MisesU</a:t>
            </a:r>
            <a:endParaRPr lang="en-US" dirty="0">
              <a:latin typeface="Slate Pro Light" panose="02000306040000020004" pitchFamily="2" charset="0"/>
            </a:endParaRPr>
          </a:p>
        </p:txBody>
      </p:sp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590550" y="1828800"/>
            <a:ext cx="7943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dirty="0">
                <a:solidFill>
                  <a:srgbClr val="003399"/>
                </a:solidFill>
                <a:latin typeface="Slate Pro Light" panose="02000306040000020004" pitchFamily="2" charset="0"/>
              </a:rPr>
              <a:t>Competition and Monopoly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Application to minimum wages </a:t>
            </a:r>
            <a:r>
              <a:rPr lang="en-US" sz="2400" dirty="0">
                <a:solidFill>
                  <a:schemeClr val="tx1"/>
                </a:solidFill>
                <a:latin typeface="Slate Pro Light" panose="02000306040000020004" pitchFamily="2" charset="0"/>
              </a:rPr>
              <a:t>(Thornton)</a:t>
            </a:r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80B27C-A569-4F39-B715-896A889E0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6" y="2928851"/>
            <a:ext cx="5943600" cy="3623087"/>
          </a:xfrm>
          <a:prstGeom prst="rect">
            <a:avLst/>
          </a:prstGeom>
        </p:spPr>
      </p:pic>
      <p:pic>
        <p:nvPicPr>
          <p:cNvPr id="2050" name="Picture 2" descr="Image result for mcdonald's kiosk">
            <a:extLst>
              <a:ext uri="{FF2B5EF4-FFF2-40B4-BE49-F238E27FC236}">
                <a16:creationId xmlns:a16="http://schemas.microsoft.com/office/drawing/2014/main" id="{B8EE9C68-8B82-4746-91EE-110BD9B9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37" y="2235319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ght for 15">
            <a:extLst>
              <a:ext uri="{FF2B5EF4-FFF2-40B4-BE49-F238E27FC236}">
                <a16:creationId xmlns:a16="http://schemas.microsoft.com/office/drawing/2014/main" id="{5D13E9D3-64B5-47C6-A41F-126B0A80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05" y="1340922"/>
            <a:ext cx="3429000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Monopsony and the minimum wage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810000" cy="5105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Slate Pro Light" panose="02000306040000020004" pitchFamily="2" charset="0"/>
              </a:rPr>
              <a:t>Monopsony: single buyer</a:t>
            </a:r>
          </a:p>
          <a:p>
            <a:r>
              <a:rPr lang="en-US" sz="2000" dirty="0">
                <a:solidFill>
                  <a:schemeClr val="tx1"/>
                </a:solidFill>
                <a:latin typeface="Slate Pro Light" panose="02000306040000020004" pitchFamily="2" charset="0"/>
              </a:rPr>
              <a:t>Monopsony price: below the “competitive” price</a:t>
            </a:r>
          </a:p>
          <a:p>
            <a:r>
              <a:rPr lang="en-US" sz="2000" dirty="0">
                <a:solidFill>
                  <a:schemeClr val="tx1"/>
                </a:solidFill>
                <a:latin typeface="Slate Pro Light" panose="02000306040000020004" pitchFamily="2" charset="0"/>
              </a:rPr>
              <a:t>If employers have monopsony power, then minimum wage gets the market wage closer to the competitive wage. </a:t>
            </a:r>
          </a:p>
          <a:p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9F0B0-2D3A-4B7D-AE95-55AC9F3A2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31" y="1222863"/>
            <a:ext cx="3990975" cy="5190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037EE2-4312-48EC-8C14-3CCCB1A390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43333"/>
          <a:stretch/>
        </p:blipFill>
        <p:spPr>
          <a:xfrm>
            <a:off x="1295400" y="3818301"/>
            <a:ext cx="2761247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5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Problems with the monopsony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6200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Monopsony in general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All supply curves are upward sloping (supply is never perfectly elastic) – no way to distinguish “competitive input price” from “monopoly input price” (Rothbard).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Absent legal restrictions, other firms should enter, paying above the monopsony wage. </a:t>
            </a:r>
          </a:p>
          <a:p>
            <a:r>
              <a:rPr lang="en-US" dirty="0">
                <a:latin typeface="Slate Pro Light" panose="02000306040000020004" pitchFamily="2" charset="0"/>
              </a:rPr>
              <a:t>Monopsony and the minimum wage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Hard to imagine a single buyer, or buyer’s cartel, for unskilled labor (a highly non-specific factor).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Labor is highly mobile. </a:t>
            </a:r>
          </a:p>
          <a:p>
            <a:pPr lvl="1"/>
            <a:endParaRPr lang="en-US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Competition is a process of rivalry among entrepreneurs who are free to compete as they see fit, within the legal framework.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Few firms or many firms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Large firms or small firms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Profits and losses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Entry, exit, growth, innovation, experimentation</a:t>
            </a:r>
          </a:p>
          <a:p>
            <a:r>
              <a:rPr lang="en-US" dirty="0">
                <a:latin typeface="Slate Pro Light" panose="02000306040000020004" pitchFamily="2" charset="0"/>
              </a:rPr>
              <a:t>Government attempts to limit “monopoly power” cannot improve well-being.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Best government policy: don’t grant monopoly privilege!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Anti-monopoly thinking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510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Late 19</a:t>
            </a:r>
            <a:r>
              <a:rPr lang="en-US" baseline="30000" dirty="0">
                <a:solidFill>
                  <a:schemeClr val="tx1"/>
                </a:solidFill>
                <a:latin typeface="Slate Pro Light" panose="02000306040000020004" pitchFamily="2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 century Progressive antitrust movement (critiques by Rothbard, DiLorenzo, many others)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1950s-era Structure-Conduct-Performance Paradigm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Today: crusade against Big Tech from Left and Right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488448-CC96-4D52-896B-FD6AB2A4D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41785"/>
            <a:ext cx="3213269" cy="3335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6FC8779-A569-4A37-B43E-A5B851338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1" b="53504"/>
          <a:stretch/>
        </p:blipFill>
        <p:spPr>
          <a:xfrm>
            <a:off x="4457700" y="3130062"/>
            <a:ext cx="3213268" cy="3346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1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meaning of competition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953000" cy="2438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“Competition” in everyday language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Effort to beat rivals at some task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200" dirty="0">
                <a:latin typeface="Slate Pro Light" panose="02000306040000020004" pitchFamily="2" charset="0"/>
              </a:rPr>
              <a:t>	(a “competition” at school, sports)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A particularly intense competition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200" dirty="0">
                <a:latin typeface="Slate Pro Light" panose="02000306040000020004" pitchFamily="2" charset="0"/>
              </a:rPr>
              <a:t>	(a “highly competitive” exam, 	process, contest)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6EAE90E-35A4-4DC6-95F7-962B2AC1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98274"/>
            <a:ext cx="8540750" cy="26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kern="0" dirty="0">
                <a:latin typeface="Slate Pro Light" panose="02000306040000020004" pitchFamily="2" charset="0"/>
              </a:rPr>
              <a:t>The common-law meanings of competition and monopoly</a:t>
            </a:r>
          </a:p>
          <a:p>
            <a:pPr eaLnBrk="1" hangingPunct="1"/>
            <a:r>
              <a:rPr lang="en-US" kern="0" dirty="0">
                <a:latin typeface="Slate Pro Light" panose="02000306040000020004" pitchFamily="2" charset="0"/>
              </a:rPr>
              <a:t>Competition in economics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Neoclassical constructs of  “perfect” and “imperfect” competition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Main issue: ability to raise price over marginal cost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Austrian approaches to monopoly</a:t>
            </a:r>
          </a:p>
          <a:p>
            <a:pPr lvl="1" eaLnBrk="1" hangingPunct="1"/>
            <a:endParaRPr lang="en-US" sz="2200" kern="0" dirty="0">
              <a:latin typeface="Slate Pro Light" panose="02000306040000020004" pitchFamily="2" charset="0"/>
            </a:endParaRPr>
          </a:p>
        </p:txBody>
      </p:sp>
      <p:pic>
        <p:nvPicPr>
          <p:cNvPr id="1026" name="Picture 2" descr="Mises University 2013 | Tom Woods">
            <a:extLst>
              <a:ext uri="{FF2B5EF4-FFF2-40B4-BE49-F238E27FC236}">
                <a16:creationId xmlns:a16="http://schemas.microsoft.com/office/drawing/2014/main" id="{E1AB1327-D7F9-418B-AC8A-9DEA6E9F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7" y="1424355"/>
            <a:ext cx="2862283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2530475" y="4267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58" name="Line 2"/>
          <p:cNvSpPr>
            <a:spLocks noChangeShapeType="1"/>
          </p:cNvSpPr>
          <p:nvPr/>
        </p:nvSpPr>
        <p:spPr bwMode="auto">
          <a:xfrm flipH="1">
            <a:off x="815975" y="42672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perfectly competitive firm</a:t>
            </a:r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 flipV="1">
            <a:off x="815975" y="24384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>
            <a:off x="815975" y="5715000"/>
            <a:ext cx="451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15950" y="1981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P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5334000" y="5470525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late Pro Light" panose="02000306040000020004" pitchFamily="2" charset="0"/>
              </a:rPr>
              <a:t>Q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V="1">
            <a:off x="1806575" y="2819400"/>
            <a:ext cx="21336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3902075" y="24193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MC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4203700" y="4057650"/>
            <a:ext cx="171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D = MR</a:t>
            </a:r>
          </a:p>
        </p:txBody>
      </p:sp>
      <p:sp>
        <p:nvSpPr>
          <p:cNvPr id="224268" name="Oval 12"/>
          <p:cNvSpPr>
            <a:spLocks noChangeArrowheads="1"/>
          </p:cNvSpPr>
          <p:nvPr/>
        </p:nvSpPr>
        <p:spPr bwMode="auto">
          <a:xfrm>
            <a:off x="2492375" y="4233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152400" y="40068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P</a:t>
            </a:r>
            <a:r>
              <a:rPr lang="en-US" sz="2400" baseline="-25000">
                <a:latin typeface="Slate Pro Light" panose="02000306040000020004" pitchFamily="2" charset="0"/>
              </a:rPr>
              <a:t>PC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/>
        </p:nvSpPr>
        <p:spPr bwMode="auto">
          <a:xfrm>
            <a:off x="6032500" y="403354"/>
            <a:ext cx="278019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Demand curve (= MR curve) assumed to be perfectly elastic.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maximizes profit by producing the quantity at which MR = MC.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Long-run: entry and exit drive market price to the minimum of average cost and zero profits (“good” outcome).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2187575" y="571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Q</a:t>
            </a:r>
            <a:r>
              <a:rPr lang="en-US" sz="2400" baseline="-25000">
                <a:latin typeface="Slate Pro Light" panose="02000306040000020004" pitchFamily="2" charset="0"/>
              </a:rPr>
              <a:t>PC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030372" y="3143251"/>
            <a:ext cx="88640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late Pro Light" panose="02000306040000020004" pitchFamily="2" charset="0"/>
              </a:rPr>
              <a:t>AC</a:t>
            </a:r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 rot="-5370863" flipH="1" flipV="1">
            <a:off x="2047389" y="2321966"/>
            <a:ext cx="990600" cy="2908599"/>
          </a:xfrm>
          <a:custGeom>
            <a:avLst/>
            <a:gdLst>
              <a:gd name="G0" fmla="+- 0 0 0"/>
              <a:gd name="G1" fmla="+- 20044 0 0"/>
              <a:gd name="G2" fmla="+- 21600 0 0"/>
              <a:gd name="T0" fmla="*/ 8050 w 21600"/>
              <a:gd name="T1" fmla="*/ 0 h 39504"/>
              <a:gd name="T2" fmla="*/ 9374 w 21600"/>
              <a:gd name="T3" fmla="*/ 39504 h 39504"/>
              <a:gd name="T4" fmla="*/ 0 w 21600"/>
              <a:gd name="T5" fmla="*/ 20044 h 39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504" fill="none" extrusionOk="0">
                <a:moveTo>
                  <a:pt x="8049" y="0"/>
                </a:moveTo>
                <a:cubicBezTo>
                  <a:pt x="16235" y="3287"/>
                  <a:pt x="21600" y="11222"/>
                  <a:pt x="21600" y="20044"/>
                </a:cubicBezTo>
                <a:cubicBezTo>
                  <a:pt x="21600" y="28340"/>
                  <a:pt x="16848" y="35903"/>
                  <a:pt x="9373" y="39503"/>
                </a:cubicBezTo>
              </a:path>
              <a:path w="21600" h="39504" stroke="0" extrusionOk="0">
                <a:moveTo>
                  <a:pt x="8049" y="0"/>
                </a:moveTo>
                <a:cubicBezTo>
                  <a:pt x="16235" y="3287"/>
                  <a:pt x="21600" y="11222"/>
                  <a:pt x="21600" y="20044"/>
                </a:cubicBezTo>
                <a:cubicBezTo>
                  <a:pt x="21600" y="28340"/>
                  <a:pt x="16848" y="35903"/>
                  <a:pt x="9373" y="39503"/>
                </a:cubicBezTo>
                <a:lnTo>
                  <a:pt x="0" y="2004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n w="3175">
                <a:solidFill>
                  <a:schemeClr val="tx1"/>
                </a:solidFill>
              </a:ln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firm with “market power”</a:t>
            </a:r>
          </a:p>
        </p:txBody>
      </p:sp>
      <p:pic>
        <p:nvPicPr>
          <p:cNvPr id="1026" name="Picture 2" descr="https://upload.wikimedia.org/wikipedia/commons/thumb/e/ef/Monopoly-surpluses.svg/2000px-Monopoly-surplus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946775" y="381000"/>
            <a:ext cx="2895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“Market power” = downward-sloping demand curve.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maximizes profit by producing the quantity at which MR = MC (and hence p &gt; MC)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“restricts” output to increase profit (assuming demand curve is inelastic above the “competitive” price), generating monopoly profits (bad outcome).</a:t>
            </a:r>
          </a:p>
        </p:txBody>
      </p:sp>
    </p:spTree>
    <p:extLst>
      <p:ext uri="{BB962C8B-B14F-4D97-AF65-F5344CB8AC3E}">
        <p14:creationId xmlns:p14="http://schemas.microsoft.com/office/powerpoint/2010/main" val="42588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Austrian critiques of the market-power approach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Each seller contributes a discrete quantity to the market supply, so no such thing as perfectly elastic market demand curve.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No infinitesimally small units in the world of purposeful human action (Rothbard)</a:t>
            </a:r>
          </a:p>
          <a:p>
            <a:r>
              <a:rPr lang="en-US" dirty="0">
                <a:latin typeface="Slate Pro Light" panose="02000306040000020004" pitchFamily="2" charset="0"/>
              </a:rPr>
              <a:t>Requiring firms to increase output beyond the profit-maximizing quantity violates owners’ property rights, lowering social welfare.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6E560-82AD-4A52-AFC3-040F41B9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88725"/>
            <a:ext cx="394514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>
                <a:latin typeface="Slate Pro Light" panose="02000306040000020004" pitchFamily="2" charset="0"/>
              </a:rPr>
              <a:t>Elasticity of demand reflects consumer preferences.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Existence of close substitutes (an economic, not a technological, concept)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3A4F8-B81E-474F-B2D4-24FD4A6E8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94" y="3734493"/>
            <a:ext cx="2111731" cy="1100001"/>
          </a:xfrm>
          <a:prstGeom prst="rect">
            <a:avLst/>
          </a:prstGeom>
        </p:spPr>
      </p:pic>
      <p:pic>
        <p:nvPicPr>
          <p:cNvPr id="1026" name="Picture 2" descr="Image result for george clooney">
            <a:extLst>
              <a:ext uri="{FF2B5EF4-FFF2-40B4-BE49-F238E27FC236}">
                <a16:creationId xmlns:a16="http://schemas.microsoft.com/office/drawing/2014/main" id="{9964B3D3-58D5-4819-ABD1-03A44F8C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04" y="3771900"/>
            <a:ext cx="1552575" cy="1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Mises on monopoly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010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Monopoly prices emerge only under special conditions.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Single seller of a unique good (or sellers’ cartel)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Inelastic demand above the competitive price (the price that would otherwise have obtained)</a:t>
            </a:r>
          </a:p>
          <a:p>
            <a:r>
              <a:rPr lang="en-US" dirty="0">
                <a:latin typeface="Slate Pro Light" panose="02000306040000020004" pitchFamily="2" charset="0"/>
              </a:rPr>
              <a:t>Monopoly prices do violate consumer sovereignty.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But the conditions giving rise to monopoly prices are rare, and not usually relevant for policy.</a:t>
            </a:r>
          </a:p>
        </p:txBody>
      </p:sp>
    </p:spTree>
    <p:extLst>
      <p:ext uri="{BB962C8B-B14F-4D97-AF65-F5344CB8AC3E}">
        <p14:creationId xmlns:p14="http://schemas.microsoft.com/office/powerpoint/2010/main" val="18607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>
                <a:latin typeface="Slate Pro Light" panose="02000306040000020004" pitchFamily="2" charset="0"/>
              </a:rPr>
              <a:t>Rothbard’s refinement of Mises’s monopoly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772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All sellers face a downward-sloping demand curve.</a:t>
            </a:r>
          </a:p>
          <a:p>
            <a:r>
              <a:rPr lang="en-US" dirty="0">
                <a:latin typeface="Slate Pro Light" panose="02000306040000020004" pitchFamily="2" charset="0"/>
              </a:rPr>
              <a:t>No way to distinguish a “monopoly” from a “competitive” price, in the absence of legal restrictions.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All firms try to maximize net income given their estimates of demand.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All firms price in the elastic range of their demand curve (and elasticity is the result of consumer preference, i.e., voluntary).</a:t>
            </a:r>
          </a:p>
          <a:p>
            <a:r>
              <a:rPr lang="en-US" dirty="0">
                <a:latin typeface="Slate Pro Light" panose="02000306040000020004" pitchFamily="2" charset="0"/>
              </a:rPr>
              <a:t>Government-granted monopoly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Patents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Exclusive grants, charters, licenses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Tariffs and quotas</a:t>
            </a:r>
          </a:p>
          <a:p>
            <a:pPr lvl="1"/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4" name="Picture 2" descr="AmericanLetterMailStamp.png">
            <a:extLst>
              <a:ext uri="{FF2B5EF4-FFF2-40B4-BE49-F238E27FC236}">
                <a16:creationId xmlns:a16="http://schemas.microsoft.com/office/drawing/2014/main" id="{91D6002C-C0E6-47F5-946C-A73E4C4A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88775"/>
            <a:ext cx="1643020" cy="14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C4E-991D-4A5A-A06B-ABA6BB00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Antitrust theory and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0546-1B55-4EA5-B22B-82AB0E7A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40750" cy="5105400"/>
          </a:xfrm>
        </p:spPr>
        <p:txBody>
          <a:bodyPr/>
          <a:lstStyle/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The structure, conduct, performance (SCP) paradigm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Oliver Williamson and transaction cost economics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The Chicago School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Post-Chicago (game theory)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Hipster / neo-</a:t>
            </a:r>
            <a:r>
              <a:rPr lang="en-US" sz="2100" dirty="0" err="1">
                <a:solidFill>
                  <a:schemeClr val="tx1"/>
                </a:solidFill>
                <a:latin typeface="Slate Pro Light" panose="02000306040000020004" pitchFamily="2" charset="0"/>
              </a:rPr>
              <a:t>Brandeisian</a:t>
            </a:r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 antitrust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B5E0F-DE16-4423-AC19-56754B12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19008"/>
            <a:ext cx="5248560" cy="28374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Image result for bork antitrust paradox">
            <a:extLst>
              <a:ext uri="{FF2B5EF4-FFF2-40B4-BE49-F238E27FC236}">
                <a16:creationId xmlns:a16="http://schemas.microsoft.com/office/drawing/2014/main" id="{AEA58B9A-3870-4E86-BFBD-2AD83658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74" y="1861401"/>
            <a:ext cx="1914926" cy="2986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10692</TotalTime>
  <Words>690</Words>
  <Application>Microsoft Office PowerPoint</Application>
  <PresentationFormat>On-screen Show (4:3)</PresentationFormat>
  <Paragraphs>91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Slate Pro Light</vt:lpstr>
      <vt:lpstr>Wingdings</vt:lpstr>
      <vt:lpstr>Calibri</vt:lpstr>
      <vt:lpstr>Tahoma</vt:lpstr>
      <vt:lpstr>Arial</vt:lpstr>
      <vt:lpstr>Compass</vt:lpstr>
      <vt:lpstr>PowerPoint Presentation</vt:lpstr>
      <vt:lpstr>Anti-monopoly thinking</vt:lpstr>
      <vt:lpstr>The meaning of competition</vt:lpstr>
      <vt:lpstr>The perfectly competitive firm</vt:lpstr>
      <vt:lpstr>The firm with “market power”</vt:lpstr>
      <vt:lpstr>Austrian critiques of the market-power approach</vt:lpstr>
      <vt:lpstr>Mises on monopoly prices</vt:lpstr>
      <vt:lpstr>Rothbard’s refinement of Mises’s monopoly theory</vt:lpstr>
      <vt:lpstr>Antitrust theory and practice</vt:lpstr>
      <vt:lpstr>Application to minimum wages (Thornton)</vt:lpstr>
      <vt:lpstr>Monopsony and the minimum wage </vt:lpstr>
      <vt:lpstr>Problems with the monopsony argument</vt:lpstr>
      <vt:lpstr>Summary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</dc:title>
  <dc:creator>Peter G. Klein</dc:creator>
  <cp:lastModifiedBy>Peter Klein</cp:lastModifiedBy>
  <cp:revision>211</cp:revision>
  <cp:lastPrinted>2014-01-15T23:15:36Z</cp:lastPrinted>
  <dcterms:created xsi:type="dcterms:W3CDTF">2008-01-13T04:24:45Z</dcterms:created>
  <dcterms:modified xsi:type="dcterms:W3CDTF">2020-07-12T22:04:03Z</dcterms:modified>
</cp:coreProperties>
</file>