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sldIdLst>
    <p:sldId id="256" r:id="rId3"/>
    <p:sldId id="259" r:id="rId4"/>
    <p:sldId id="277" r:id="rId5"/>
    <p:sldId id="264" r:id="rId6"/>
    <p:sldId id="263" r:id="rId7"/>
    <p:sldId id="267" r:id="rId8"/>
    <p:sldId id="265" r:id="rId9"/>
    <p:sldId id="266" r:id="rId10"/>
    <p:sldId id="268" r:id="rId11"/>
    <p:sldId id="269" r:id="rId12"/>
    <p:sldId id="281" r:id="rId13"/>
    <p:sldId id="280" r:id="rId14"/>
    <p:sldId id="258" r:id="rId15"/>
    <p:sldId id="283" r:id="rId16"/>
    <p:sldId id="261" r:id="rId17"/>
    <p:sldId id="262" r:id="rId18"/>
    <p:sldId id="270" r:id="rId19"/>
    <p:sldId id="271" r:id="rId20"/>
    <p:sldId id="284" r:id="rId21"/>
    <p:sldId id="285" r:id="rId22"/>
    <p:sldId id="260" r:id="rId23"/>
    <p:sldId id="286" r:id="rId24"/>
    <p:sldId id="273" r:id="rId25"/>
    <p:sldId id="276" r:id="rId26"/>
    <p:sldId id="274" r:id="rId27"/>
    <p:sldId id="275" r:id="rId28"/>
    <p:sldId id="257" r:id="rId29"/>
    <p:sldId id="278" r:id="rId30"/>
    <p:sldId id="279" r:id="rId31"/>
    <p:sldId id="282"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05D3B-B47E-4726-94A1-610B4BABB8EB}"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05D3B-B47E-4726-94A1-610B4BABB8EB}" type="datetimeFigureOut">
              <a:rPr lang="en-US" smtClean="0"/>
              <a:pPr/>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05D3B-B47E-4726-94A1-610B4BABB8EB}" type="datetimeFigureOut">
              <a:rPr lang="en-US" smtClean="0"/>
              <a:pPr/>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05D3B-B47E-4726-94A1-610B4BABB8EB}" type="datetimeFigureOut">
              <a:rPr lang="en-US" smtClean="0"/>
              <a:pPr/>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05D3B-B47E-4726-94A1-610B4BABB8EB}"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05D3B-B47E-4726-94A1-610B4BABB8EB}"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05D3B-B47E-4726-94A1-610B4BABB8EB}" type="datetimeFigureOut">
              <a:rPr lang="en-US" smtClean="0"/>
              <a:pPr/>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05D3B-B47E-4726-94A1-610B4BABB8EB}" type="datetimeFigureOut">
              <a:rPr lang="en-US" smtClean="0"/>
              <a:pPr/>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05D3B-B47E-4726-94A1-610B4BABB8EB}" type="datetimeFigureOut">
              <a:rPr lang="en-US" smtClean="0"/>
              <a:pPr/>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05D3B-B47E-4726-94A1-610B4BABB8EB}"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F54A3-E476-46BA-98B1-585A451353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05D3B-B47E-4726-94A1-610B4BABB8EB}" type="datetimeFigureOut">
              <a:rPr lang="en-US" smtClean="0"/>
              <a:pPr/>
              <a:t>7/9/2020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F54A3-E476-46BA-98B1-585A451353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05D3B-B47E-4726-94A1-610B4BABB8EB}" type="datetimeFigureOut">
              <a:rPr lang="en-US" smtClean="0"/>
              <a:pPr/>
              <a:t>7/9/2020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F54A3-E476-46BA-98B1-585A451353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Calculation and Socialism</a:t>
            </a:r>
            <a:endParaRPr lang="en-US" dirty="0"/>
          </a:p>
        </p:txBody>
      </p:sp>
      <p:sp>
        <p:nvSpPr>
          <p:cNvPr id="5" name="Subtitle 4"/>
          <p:cNvSpPr>
            <a:spLocks noGrp="1"/>
          </p:cNvSpPr>
          <p:nvPr>
            <p:ph type="subTitle" idx="1"/>
          </p:nvPr>
        </p:nvSpPr>
        <p:spPr/>
        <p:txBody>
          <a:bodyPr/>
          <a:lstStyle/>
          <a:p>
            <a:r>
              <a:rPr lang="en-US" dirty="0" smtClean="0">
                <a:solidFill>
                  <a:schemeClr val="tx1"/>
                </a:solidFill>
              </a:rPr>
              <a:t>Mises University </a:t>
            </a:r>
            <a:r>
              <a:rPr lang="en-US" dirty="0" smtClean="0">
                <a:solidFill>
                  <a:schemeClr val="tx1"/>
                </a:solidFill>
              </a:rPr>
              <a:t>2020</a:t>
            </a:r>
            <a:endParaRPr lang="en-US" dirty="0" smtClean="0">
              <a:solidFill>
                <a:schemeClr val="tx1"/>
              </a:solidFill>
            </a:endParaRPr>
          </a:p>
          <a:p>
            <a:r>
              <a:rPr lang="en-US" dirty="0" smtClean="0">
                <a:solidFill>
                  <a:schemeClr val="tx1"/>
                </a:solidFill>
              </a:rPr>
              <a:t>Joseph T. Salerno</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Fourier’s </a:t>
            </a:r>
            <a:r>
              <a:rPr lang="en-US" sz="3600" dirty="0" smtClean="0"/>
              <a:t>Ramblings—2 </a:t>
            </a:r>
            <a:endParaRPr lang="en-US" sz="3600" dirty="0"/>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a:t>Fourier detailed the </a:t>
            </a:r>
            <a:r>
              <a:rPr lang="en-US" sz="2400" dirty="0" smtClean="0"/>
              <a:t> </a:t>
            </a:r>
            <a:r>
              <a:rPr lang="en-US" sz="2400" dirty="0"/>
              <a:t>changes </a:t>
            </a:r>
            <a:r>
              <a:rPr lang="en-US" sz="2400" dirty="0" smtClean="0"/>
              <a:t>accompanying  “harmony”: </a:t>
            </a:r>
          </a:p>
          <a:p>
            <a:pPr marL="457200" indent="-457200">
              <a:buFont typeface="+mj-lt"/>
              <a:buAutoNum type="arabicPeriod"/>
            </a:pPr>
            <a:endParaRPr lang="en-US" sz="2000" dirty="0" smtClean="0"/>
          </a:p>
          <a:p>
            <a:pPr marL="457200" indent="-457200">
              <a:buFont typeface="+mj-lt"/>
              <a:buAutoNum type="arabicPeriod"/>
            </a:pPr>
            <a:r>
              <a:rPr lang="en-US" sz="2000" dirty="0" smtClean="0"/>
              <a:t>six </a:t>
            </a:r>
            <a:r>
              <a:rPr lang="en-US" sz="2000" dirty="0"/>
              <a:t>new moons would replace the one in </a:t>
            </a:r>
            <a:r>
              <a:rPr lang="en-US" sz="2000" dirty="0" smtClean="0"/>
              <a:t>existence. </a:t>
            </a:r>
          </a:p>
          <a:p>
            <a:pPr marL="457200" indent="-457200">
              <a:buFont typeface="+mj-lt"/>
              <a:buAutoNum type="arabicPeriod"/>
            </a:pPr>
            <a:r>
              <a:rPr lang="en-US" sz="2000" dirty="0" smtClean="0"/>
              <a:t>a </a:t>
            </a:r>
            <a:r>
              <a:rPr lang="en-US" sz="2000" dirty="0"/>
              <a:t>halo, showering gentle dew would circle the north </a:t>
            </a:r>
            <a:r>
              <a:rPr lang="en-US" sz="2000" dirty="0" smtClean="0"/>
              <a:t>pole.</a:t>
            </a:r>
          </a:p>
          <a:p>
            <a:pPr marL="457200" indent="-457200">
              <a:buFont typeface="+mj-lt"/>
              <a:buAutoNum type="arabicPeriod"/>
            </a:pPr>
            <a:r>
              <a:rPr lang="en-US" sz="2000" dirty="0" smtClean="0"/>
              <a:t>the </a:t>
            </a:r>
            <a:r>
              <a:rPr lang="en-US" sz="2000" dirty="0"/>
              <a:t>seas would turn to </a:t>
            </a:r>
            <a:r>
              <a:rPr lang="en-US" sz="2000" dirty="0" smtClean="0"/>
              <a:t>Kool-Aid.</a:t>
            </a:r>
          </a:p>
          <a:p>
            <a:pPr marL="457200" indent="-457200">
              <a:buFont typeface="+mj-lt"/>
              <a:buAutoNum type="arabicPeriod"/>
            </a:pPr>
            <a:r>
              <a:rPr lang="en-US" sz="2000" dirty="0" smtClean="0"/>
              <a:t>all </a:t>
            </a:r>
            <a:r>
              <a:rPr lang="en-US" sz="2000" dirty="0"/>
              <a:t>violent or repulsive beasts would be replaced by their </a:t>
            </a:r>
            <a:r>
              <a:rPr lang="en-US" sz="2000" dirty="0" smtClean="0"/>
              <a:t>opposites [and] would </a:t>
            </a:r>
            <a:r>
              <a:rPr lang="en-US" sz="2000" dirty="0"/>
              <a:t>be commonplace and serviceable to mankind.  </a:t>
            </a:r>
            <a:r>
              <a:rPr lang="en-US" sz="2000" dirty="0">
                <a:solidFill>
                  <a:srgbClr val="C00000"/>
                </a:solidFill>
              </a:rPr>
              <a:t>Anti-lions would offer themselves to humans to be ridden and roasted anti-chickens would fly into human mouths.  </a:t>
            </a:r>
            <a:endParaRPr lang="en-US" sz="2000" dirty="0" smtClean="0">
              <a:solidFill>
                <a:srgbClr val="C00000"/>
              </a:solidFill>
            </a:endParaRPr>
          </a:p>
          <a:p>
            <a:pPr marL="457200" indent="-457200">
              <a:buFont typeface="+mj-lt"/>
              <a:buAutoNum type="arabicPeriod"/>
            </a:pPr>
            <a:r>
              <a:rPr lang="en-US" sz="2000" dirty="0" smtClean="0"/>
              <a:t>The </a:t>
            </a:r>
            <a:r>
              <a:rPr lang="en-US" sz="2000" dirty="0"/>
              <a:t>human lifespan in the harmonic stage would stretch to 144 years and 5/6 of this time would be devoted to the unrestrained pursuit of sexual love. </a:t>
            </a:r>
            <a:r>
              <a:rPr lang="en-US" sz="2000" dirty="0" smtClean="0"/>
              <a:t> [Free love a part of almost all Utopian schemes]</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3">
                                            <p:txEl>
                                              <p:pRg st="2" end="2"/>
                                            </p:txEl>
                                          </p:spTgt>
                                        </p:tgtEl>
                                      </p:cBhvr>
                                    </p:animEffect>
                                    <p:set>
                                      <p:cBhvr>
                                        <p:cTn id="11"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3">
                                            <p:txEl>
                                              <p:pRg st="3" end="3"/>
                                            </p:txEl>
                                          </p:spTgt>
                                        </p:tgtEl>
                                      </p:cBhvr>
                                    </p:animEffect>
                                    <p:set>
                                      <p:cBhvr>
                                        <p:cTn id="2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3">
                                            <p:txEl>
                                              <p:pRg st="4" end="4"/>
                                            </p:txEl>
                                          </p:spTgt>
                                        </p:tgtEl>
                                      </p:cBhvr>
                                    </p:animEffect>
                                    <p:set>
                                      <p:cBhvr>
                                        <p:cTn id="29"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3">
                                            <p:txEl>
                                              <p:pRg st="5" end="5"/>
                                            </p:txEl>
                                          </p:spTgt>
                                        </p:tgtEl>
                                      </p:cBhvr>
                                    </p:animEffect>
                                    <p:set>
                                      <p:cBhvr>
                                        <p:cTn id="3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Response of </a:t>
            </a:r>
            <a:r>
              <a:rPr lang="en-US" sz="3200" dirty="0" smtClean="0"/>
              <a:t>the </a:t>
            </a:r>
            <a:r>
              <a:rPr lang="en-US" sz="3200" dirty="0" smtClean="0"/>
              <a:t>Classical Economists</a:t>
            </a:r>
            <a:endParaRPr lang="en-US" sz="3200" dirty="0"/>
          </a:p>
        </p:txBody>
      </p:sp>
      <p:sp>
        <p:nvSpPr>
          <p:cNvPr id="3" name="Content Placeholder 2"/>
          <p:cNvSpPr>
            <a:spLocks noGrp="1"/>
          </p:cNvSpPr>
          <p:nvPr>
            <p:ph idx="1"/>
          </p:nvPr>
        </p:nvSpPr>
        <p:spPr/>
        <p:txBody>
          <a:bodyPr>
            <a:normAutofit/>
          </a:bodyPr>
          <a:lstStyle/>
          <a:p>
            <a:r>
              <a:rPr lang="en-US" sz="2000" dirty="0" smtClean="0"/>
              <a:t>The incentive problem:  “Who will take out the garbage under socialism?”  The price system provides the needed incentives through the profit and loss mechanism (supply and demand) to supply the right goods in the right amounts (“invisible” hand)</a:t>
            </a:r>
          </a:p>
          <a:p>
            <a:endParaRPr lang="en-US" sz="2000" dirty="0" smtClean="0"/>
          </a:p>
          <a:p>
            <a:r>
              <a:rPr lang="en-US" sz="2000" dirty="0" smtClean="0"/>
              <a:t>Socialist answer: “The New Socialist Man” would work for the community welfare and not monetary profit.</a:t>
            </a:r>
          </a:p>
          <a:p>
            <a:endParaRPr lang="en-US" sz="2000" dirty="0" smtClean="0"/>
          </a:p>
          <a:p>
            <a:r>
              <a:rPr lang="en-US" sz="2000" dirty="0" smtClean="0"/>
              <a:t>Both sides implicitly assumed that if the incentive problem could be solved socialism would be as productive as capitalism.</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Marx’s Brilliant Polemical Ploy</a:t>
            </a:r>
            <a:endParaRPr lang="en-US" sz="3200" dirty="0"/>
          </a:p>
        </p:txBody>
      </p:sp>
      <p:sp>
        <p:nvSpPr>
          <p:cNvPr id="3" name="Content Placeholder 2"/>
          <p:cNvSpPr>
            <a:spLocks noGrp="1"/>
          </p:cNvSpPr>
          <p:nvPr>
            <p:ph idx="1"/>
          </p:nvPr>
        </p:nvSpPr>
        <p:spPr>
          <a:xfrm>
            <a:off x="457200" y="1219200"/>
            <a:ext cx="8229600" cy="4906963"/>
          </a:xfrm>
        </p:spPr>
        <p:txBody>
          <a:bodyPr/>
          <a:lstStyle/>
          <a:p>
            <a:r>
              <a:rPr lang="en-US" sz="2400" dirty="0" smtClean="0"/>
              <a:t>Marx </a:t>
            </a:r>
            <a:r>
              <a:rPr lang="en-US" sz="2400" dirty="0" smtClean="0"/>
              <a:t>realized the harm that the crazy </a:t>
            </a:r>
            <a:r>
              <a:rPr lang="en-US" sz="2400" dirty="0" err="1" smtClean="0"/>
              <a:t>scribblings</a:t>
            </a:r>
            <a:r>
              <a:rPr lang="en-US" sz="2400" dirty="0" smtClean="0"/>
              <a:t> of the Utopian Socialists did to the socialist cause.</a:t>
            </a:r>
          </a:p>
          <a:p>
            <a:r>
              <a:rPr lang="en-US" sz="2400" dirty="0" smtClean="0"/>
              <a:t>He devised the doctrine of “Scientific Socialism” to counter them:</a:t>
            </a:r>
          </a:p>
          <a:p>
            <a:pPr marL="914400" lvl="1" indent="-457200">
              <a:buFont typeface="+mj-lt"/>
              <a:buAutoNum type="arabicPeriod"/>
            </a:pPr>
            <a:r>
              <a:rPr lang="en-US" sz="2000" dirty="0" smtClean="0"/>
              <a:t>The “inexorable laws of history” dictated that socialism would replace capitalism just as </a:t>
            </a:r>
            <a:r>
              <a:rPr lang="en-US" sz="2000" dirty="0" smtClean="0"/>
              <a:t>capitalism had </a:t>
            </a:r>
            <a:r>
              <a:rPr lang="en-US" sz="2000" dirty="0" smtClean="0"/>
              <a:t>replaced feudalism and feudalism </a:t>
            </a:r>
            <a:r>
              <a:rPr lang="en-US" sz="2000" dirty="0" smtClean="0"/>
              <a:t>had replaced </a:t>
            </a:r>
            <a:r>
              <a:rPr lang="en-US" sz="2000" dirty="0" smtClean="0"/>
              <a:t>classical slave societies.</a:t>
            </a:r>
          </a:p>
          <a:p>
            <a:pPr marL="914400" lvl="1" indent="-457200">
              <a:buFont typeface="+mj-lt"/>
              <a:buAutoNum type="arabicPeriod"/>
            </a:pPr>
            <a:r>
              <a:rPr lang="en-US" sz="2000" dirty="0" smtClean="0"/>
              <a:t>Therefore it was unscientific to speculate about what a future socialist society would look like  or to try to speed up its arrival.</a:t>
            </a:r>
          </a:p>
          <a:p>
            <a:r>
              <a:rPr lang="en-US" sz="2400" dirty="0" smtClean="0"/>
              <a:t>Marx’s writings, therefore, were mainly a critique of capitalism and its “contradictions.” (</a:t>
            </a:r>
            <a:r>
              <a:rPr lang="en-US" sz="2400" i="1" dirty="0" smtClean="0"/>
              <a:t>Das </a:t>
            </a:r>
            <a:r>
              <a:rPr lang="en-US" sz="2400" i="1" dirty="0" err="1" smtClean="0"/>
              <a:t>Kapital</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Mises’s Impossibility Thesis</a:t>
            </a:r>
            <a:endParaRPr lang="en-US" sz="3600" dirty="0"/>
          </a:p>
        </p:txBody>
      </p:sp>
      <p:sp>
        <p:nvSpPr>
          <p:cNvPr id="3" name="Content Placeholder 2"/>
          <p:cNvSpPr>
            <a:spLocks noGrp="1"/>
          </p:cNvSpPr>
          <p:nvPr>
            <p:ph idx="1"/>
          </p:nvPr>
        </p:nvSpPr>
        <p:spPr>
          <a:xfrm>
            <a:off x="457200" y="1143000"/>
            <a:ext cx="8229600" cy="4983163"/>
          </a:xfrm>
        </p:spPr>
        <p:txBody>
          <a:bodyPr>
            <a:normAutofit/>
          </a:bodyPr>
          <a:lstStyle/>
          <a:p>
            <a:pPr>
              <a:lnSpc>
                <a:spcPct val="120000"/>
              </a:lnSpc>
            </a:pPr>
            <a:endParaRPr lang="en-US" sz="2400" dirty="0" smtClean="0"/>
          </a:p>
          <a:p>
            <a:pPr>
              <a:lnSpc>
                <a:spcPct val="120000"/>
              </a:lnSpc>
            </a:pPr>
            <a:r>
              <a:rPr lang="en-US" sz="2400" dirty="0" smtClean="0"/>
              <a:t>In </a:t>
            </a:r>
            <a:r>
              <a:rPr lang="en-US" sz="2400" dirty="0" smtClean="0"/>
              <a:t>a developed industrial economy with complicated production processes and many different kinds of capital goods, the </a:t>
            </a:r>
            <a:r>
              <a:rPr lang="en-US" sz="2400" dirty="0"/>
              <a:t>rational allocation of resources is impossible without economic calculation using actual market prices.  </a:t>
            </a:r>
            <a:r>
              <a:rPr lang="en-US" sz="2400" dirty="0" smtClean="0"/>
              <a:t> </a:t>
            </a:r>
            <a:r>
              <a:rPr lang="en-US" sz="2400" b="1" dirty="0" smtClean="0"/>
              <a:t>A socialist economy is </a:t>
            </a:r>
            <a:r>
              <a:rPr lang="en-US" sz="2400" b="1" i="1" dirty="0" smtClean="0"/>
              <a:t>impossible</a:t>
            </a:r>
            <a:r>
              <a:rPr lang="en-US" sz="2400" b="1" dirty="0" smtClean="0"/>
              <a:t> because it cannot generate prices for capital goods and natural resources</a:t>
            </a:r>
            <a:r>
              <a:rPr lang="en-US" sz="2600" b="1" dirty="0" smtClean="0"/>
              <a:t>.</a:t>
            </a:r>
          </a:p>
          <a:p>
            <a:pPr>
              <a:buNone/>
            </a:pPr>
            <a:r>
              <a:rPr lang="en-US" sz="2600" dirty="0" smtClean="0"/>
              <a:t>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Mises’s Argument</a:t>
            </a:r>
            <a:endParaRPr lang="en-US" sz="3600" dirty="0"/>
          </a:p>
        </p:txBody>
      </p:sp>
      <p:sp>
        <p:nvSpPr>
          <p:cNvPr id="3" name="Content Placeholder 2"/>
          <p:cNvSpPr>
            <a:spLocks noGrp="1"/>
          </p:cNvSpPr>
          <p:nvPr>
            <p:ph idx="1"/>
          </p:nvPr>
        </p:nvSpPr>
        <p:spPr>
          <a:xfrm>
            <a:off x="457200" y="1295400"/>
            <a:ext cx="8229600" cy="4830763"/>
          </a:xfrm>
        </p:spPr>
        <p:txBody>
          <a:bodyPr>
            <a:normAutofit/>
          </a:bodyPr>
          <a:lstStyle/>
          <a:p>
            <a:pPr marL="971550" lvl="1" indent="-514350">
              <a:buFont typeface="+mj-lt"/>
              <a:buAutoNum type="arabicPeriod"/>
            </a:pPr>
            <a:r>
              <a:rPr lang="en-US" sz="2000" dirty="0" smtClean="0"/>
              <a:t>Socialism abolishes private property in capital goods and natural resources.  </a:t>
            </a:r>
          </a:p>
          <a:p>
            <a:pPr marL="971550" lvl="1" indent="-514350">
              <a:buFont typeface="+mj-lt"/>
              <a:buAutoNum type="arabicPeriod"/>
            </a:pPr>
            <a:r>
              <a:rPr lang="en-US" sz="2000" dirty="0" smtClean="0"/>
              <a:t>Since the socialist State is sole owner of the material factors of production, they can no longer be exchanged.  </a:t>
            </a:r>
          </a:p>
          <a:p>
            <a:pPr marL="971550" lvl="1" indent="-514350">
              <a:buFont typeface="+mj-lt"/>
              <a:buAutoNum type="arabicPeriod"/>
            </a:pPr>
            <a:r>
              <a:rPr lang="en-US" sz="2000" dirty="0" smtClean="0"/>
              <a:t>Without exchange there can be no market prices.  </a:t>
            </a:r>
          </a:p>
          <a:p>
            <a:pPr marL="971550" lvl="1" indent="-514350">
              <a:buFont typeface="+mj-lt"/>
              <a:buAutoNum type="arabicPeriod"/>
            </a:pPr>
            <a:r>
              <a:rPr lang="en-US" sz="2000" dirty="0" smtClean="0"/>
              <a:t>Under socialism, therefore, the State cannot calculate the costs of production for the goods its produces.  </a:t>
            </a:r>
          </a:p>
          <a:p>
            <a:pPr marL="971550" lvl="1" indent="-514350">
              <a:buFont typeface="+mj-lt"/>
              <a:buAutoNum type="arabicPeriod"/>
            </a:pPr>
            <a:r>
              <a:rPr lang="en-US" sz="2000" dirty="0" smtClean="0"/>
              <a:t>Without calculation </a:t>
            </a:r>
            <a:r>
              <a:rPr lang="en-US" sz="2000" dirty="0" smtClean="0"/>
              <a:t>of </a:t>
            </a:r>
            <a:r>
              <a:rPr lang="en-US" sz="2000" dirty="0" smtClean="0"/>
              <a:t>profit and loss</a:t>
            </a:r>
            <a:r>
              <a:rPr lang="en-US" sz="2000" dirty="0" smtClean="0"/>
              <a:t>,  socialist planners  cannot know the most valuable uses of scarce resources </a:t>
            </a:r>
            <a:r>
              <a:rPr lang="en-US" sz="2000" dirty="0" smtClean="0"/>
              <a:t>and </a:t>
            </a:r>
            <a:r>
              <a:rPr lang="en-US" sz="2000" dirty="0" smtClean="0"/>
              <a:t>therefore a socialist </a:t>
            </a:r>
            <a:r>
              <a:rPr lang="en-US" sz="2000" i="1" dirty="0" smtClean="0"/>
              <a:t>economy</a:t>
            </a:r>
            <a:r>
              <a:rPr lang="en-US" sz="2000" dirty="0" smtClean="0"/>
              <a:t> is </a:t>
            </a:r>
            <a:r>
              <a:rPr lang="en-US" sz="2000" dirty="0" smtClean="0"/>
              <a:t>impossible</a:t>
            </a:r>
            <a:endParaRPr lang="en-US" sz="2000" b="1"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The Essence of Socialism</a:t>
            </a:r>
            <a:endParaRPr lang="en-US" sz="3200" dirty="0"/>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400" b="1" dirty="0" smtClean="0">
                <a:solidFill>
                  <a:srgbClr val="7030A0"/>
                </a:solidFill>
              </a:rPr>
              <a:t>“</a:t>
            </a:r>
            <a:r>
              <a:rPr lang="en-US" sz="2400" b="1" dirty="0" smtClean="0">
                <a:solidFill>
                  <a:srgbClr val="7030A0"/>
                </a:solidFill>
              </a:rPr>
              <a:t>The </a:t>
            </a:r>
            <a:r>
              <a:rPr lang="en-US" sz="2400" b="1" dirty="0">
                <a:solidFill>
                  <a:srgbClr val="7030A0"/>
                </a:solidFill>
              </a:rPr>
              <a:t>essential mark of socialism is that </a:t>
            </a:r>
            <a:r>
              <a:rPr lang="en-US" sz="2400" b="1" i="1" dirty="0">
                <a:solidFill>
                  <a:srgbClr val="7030A0"/>
                </a:solidFill>
              </a:rPr>
              <a:t>one will</a:t>
            </a:r>
            <a:r>
              <a:rPr lang="en-US" sz="2400" b="1" dirty="0">
                <a:solidFill>
                  <a:srgbClr val="7030A0"/>
                </a:solidFill>
              </a:rPr>
              <a:t> alone acts</a:t>
            </a:r>
            <a:r>
              <a:rPr lang="en-US" sz="2400" dirty="0">
                <a:solidFill>
                  <a:srgbClr val="7030A0"/>
                </a:solidFill>
              </a:rPr>
              <a:t>. </a:t>
            </a:r>
            <a:r>
              <a:rPr lang="en-US" sz="2400" dirty="0"/>
              <a:t>It is immaterial whose will it is. . . . The main thing is that the employment of all factors of production is directed by one agency only. One will alone chooses, decides, directs, acts, gives </a:t>
            </a:r>
            <a:r>
              <a:rPr lang="en-US" sz="2400" dirty="0" smtClean="0"/>
              <a:t>orders. The </a:t>
            </a:r>
            <a:r>
              <a:rPr lang="en-US" sz="2400" dirty="0"/>
              <a:t>distinctive mark of socialism is the oneness and indivisibility of the will directing all production activities within the whole social </a:t>
            </a:r>
            <a:r>
              <a:rPr lang="en-US" sz="2400" dirty="0" smtClean="0"/>
              <a:t>system. (</a:t>
            </a:r>
            <a:r>
              <a:rPr lang="en-US" sz="2400" b="1" dirty="0" smtClean="0"/>
              <a:t>Ludwig von Mises, Human Action, pp. 691-92)</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The Preconditions of Economic Calculation</a:t>
            </a:r>
            <a:endParaRPr lang="en-US" sz="3600" dirty="0"/>
          </a:p>
        </p:txBody>
      </p:sp>
      <p:sp>
        <p:nvSpPr>
          <p:cNvPr id="3" name="Content Placeholder 2"/>
          <p:cNvSpPr>
            <a:spLocks noGrp="1"/>
          </p:cNvSpPr>
          <p:nvPr>
            <p:ph idx="1"/>
          </p:nvPr>
        </p:nvSpPr>
        <p:spPr>
          <a:xfrm>
            <a:off x="457200" y="1447800"/>
            <a:ext cx="8229600" cy="4678363"/>
          </a:xfrm>
        </p:spPr>
        <p:txBody>
          <a:bodyPr>
            <a:normAutofit/>
          </a:bodyPr>
          <a:lstStyle/>
          <a:p>
            <a:pPr marL="514350" indent="-514350">
              <a:buFont typeface="+mj-lt"/>
              <a:buAutoNum type="arabicPeriod"/>
            </a:pPr>
            <a:r>
              <a:rPr lang="en-US" sz="2400" dirty="0" smtClean="0"/>
              <a:t>private </a:t>
            </a:r>
            <a:r>
              <a:rPr lang="en-US" sz="2400" dirty="0"/>
              <a:t>property in all stages of goods, including  capital goods of every </a:t>
            </a:r>
            <a:r>
              <a:rPr lang="en-US" sz="2400" dirty="0" smtClean="0"/>
              <a:t>kind.</a:t>
            </a:r>
          </a:p>
          <a:p>
            <a:pPr marL="514350" indent="-514350">
              <a:buFont typeface="+mj-lt"/>
              <a:buAutoNum type="arabicPeriod"/>
            </a:pPr>
            <a:r>
              <a:rPr lang="en-US" sz="2400" dirty="0" smtClean="0"/>
              <a:t>freedom </a:t>
            </a:r>
            <a:r>
              <a:rPr lang="en-US" sz="2400" dirty="0"/>
              <a:t>to exchange all kinds of goods and </a:t>
            </a:r>
            <a:r>
              <a:rPr lang="en-US" sz="2400" dirty="0" smtClean="0"/>
              <a:t>services.</a:t>
            </a:r>
          </a:p>
          <a:p>
            <a:pPr marL="514350" indent="-514350">
              <a:buFont typeface="+mj-lt"/>
              <a:buAutoNum type="arabicPeriod"/>
            </a:pPr>
            <a:r>
              <a:rPr lang="en-US" sz="2400" dirty="0" smtClean="0"/>
              <a:t>sound </a:t>
            </a:r>
            <a:r>
              <a:rPr lang="en-US" sz="2400" dirty="0"/>
              <a:t>money—i.e., a money whose value is independent of political </a:t>
            </a:r>
            <a:r>
              <a:rPr lang="en-US" sz="2400" dirty="0" smtClean="0"/>
              <a:t>influence, such as gold.</a:t>
            </a:r>
            <a:endParaRPr lang="en-US" sz="2400" dirty="0"/>
          </a:p>
          <a:p>
            <a:r>
              <a:rPr lang="en-US" sz="2400" b="1" dirty="0" smtClean="0">
                <a:solidFill>
                  <a:srgbClr val="C00000"/>
                </a:solidFill>
              </a:rPr>
              <a:t>Socialism abolishes </a:t>
            </a:r>
            <a:r>
              <a:rPr lang="en-US" sz="2400" b="1" dirty="0">
                <a:solidFill>
                  <a:srgbClr val="C00000"/>
                </a:solidFill>
              </a:rPr>
              <a:t>all three of these preconditions and therefore </a:t>
            </a:r>
            <a:r>
              <a:rPr lang="en-US" sz="2400" b="1" dirty="0" smtClean="0">
                <a:solidFill>
                  <a:srgbClr val="C00000"/>
                </a:solidFill>
              </a:rPr>
              <a:t>nullifies economic calculation.</a:t>
            </a:r>
            <a:endParaRPr lang="en-US" sz="2400" b="1" dirty="0">
              <a:solidFill>
                <a:srgbClr val="C0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t>Production Function for a Car</a:t>
            </a:r>
            <a:endParaRPr lang="en-US" sz="3600" dirty="0"/>
          </a:p>
        </p:txBody>
      </p:sp>
      <p:sp>
        <p:nvSpPr>
          <p:cNvPr id="3" name="Content Placeholder 2"/>
          <p:cNvSpPr>
            <a:spLocks noGrp="1"/>
          </p:cNvSpPr>
          <p:nvPr>
            <p:ph idx="1"/>
          </p:nvPr>
        </p:nvSpPr>
        <p:spPr>
          <a:xfrm>
            <a:off x="457200" y="1066800"/>
            <a:ext cx="8229600" cy="5059363"/>
          </a:xfrm>
        </p:spPr>
        <p:txBody>
          <a:bodyPr/>
          <a:lstStyle/>
          <a:p>
            <a:pPr>
              <a:buNone/>
            </a:pPr>
            <a:r>
              <a:rPr lang="en-US" sz="2400" dirty="0" smtClean="0"/>
              <a:t>P tons steel  + Q hrs. machine time + R hrs. unskilled labor </a:t>
            </a:r>
          </a:p>
          <a:p>
            <a:pPr>
              <a:buNone/>
            </a:pPr>
            <a:r>
              <a:rPr lang="en-US" sz="2400" dirty="0" smtClean="0"/>
              <a:t>+ S hrs engineering labor + T sq. ft. factory space </a:t>
            </a:r>
          </a:p>
          <a:p>
            <a:pPr>
              <a:buNone/>
            </a:pPr>
            <a:r>
              <a:rPr lang="en-US" sz="2400" dirty="0" smtClean="0"/>
              <a:t>+ U kilowatt hrs. electricity +  V gallons paint + . . . = Chevy SS</a:t>
            </a:r>
          </a:p>
          <a:p>
            <a:pPr>
              <a:buNone/>
            </a:pPr>
            <a:endParaRPr lang="en-US" dirty="0"/>
          </a:p>
        </p:txBody>
      </p:sp>
      <p:pic>
        <p:nvPicPr>
          <p:cNvPr id="5" name="Picture 4" descr="chevrolet-ss-render.jpg"/>
          <p:cNvPicPr>
            <a:picLocks noChangeAspect="1"/>
          </p:cNvPicPr>
          <p:nvPr/>
        </p:nvPicPr>
        <p:blipFill>
          <a:blip r:embed="rId2" cstate="print"/>
          <a:stretch>
            <a:fillRect/>
          </a:stretch>
        </p:blipFill>
        <p:spPr>
          <a:xfrm>
            <a:off x="1752600" y="2796746"/>
            <a:ext cx="5715000" cy="33610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Calculation </a:t>
            </a:r>
            <a:endParaRPr lang="en-US" dirty="0"/>
          </a:p>
        </p:txBody>
      </p:sp>
      <p:sp>
        <p:nvSpPr>
          <p:cNvPr id="3" name="Content Placeholder 2"/>
          <p:cNvSpPr>
            <a:spLocks noGrp="1"/>
          </p:cNvSpPr>
          <p:nvPr>
            <p:ph idx="1"/>
          </p:nvPr>
        </p:nvSpPr>
        <p:spPr/>
        <p:txBody>
          <a:bodyPr>
            <a:normAutofit/>
          </a:bodyPr>
          <a:lstStyle/>
          <a:p>
            <a:r>
              <a:rPr lang="en-US" sz="2400" dirty="0" smtClean="0"/>
              <a:t>How can we calculate the cost of producing this car under socialism? </a:t>
            </a:r>
          </a:p>
          <a:p>
            <a:r>
              <a:rPr lang="en-US" sz="2400" dirty="0" smtClean="0"/>
              <a:t>In the market economy all resources ( steel, engineering services, electricity) are exchanged and have market prices, so firms can calculate costs of anything.  Assume that average cost of car is $50,000. Firms forecast future price ($55,000 or $48,000) and make decision to produce or not accordingly.</a:t>
            </a:r>
          </a:p>
          <a:p>
            <a:r>
              <a:rPr lang="en-US" sz="2400" dirty="0" smtClean="0"/>
              <a:t>Also, calculation allows firms to determine what technology is least costly: more labor and less equipment or more computerized robotics and less labor.  Titanium, steel or fiber glass bumper?</a:t>
            </a:r>
          </a:p>
          <a:p>
            <a:endParaRPr lang="en-US" sz="2400" dirty="0" smtClean="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Calculation and Home Building in Montana</a:t>
            </a:r>
            <a:endParaRPr lang="en-US" sz="3200" dirty="0"/>
          </a:p>
        </p:txBody>
      </p:sp>
      <p:pic>
        <p:nvPicPr>
          <p:cNvPr id="4" name="Content Placeholder 3" descr="modular home in indiana.jpg"/>
          <p:cNvPicPr>
            <a:picLocks noGrp="1" noChangeAspect="1"/>
          </p:cNvPicPr>
          <p:nvPr>
            <p:ph idx="1"/>
          </p:nvPr>
        </p:nvPicPr>
        <p:blipFill>
          <a:blip r:embed="rId2" cstate="print"/>
          <a:stretch>
            <a:fillRect/>
          </a:stretch>
        </p:blipFill>
        <p:spPr>
          <a:xfrm>
            <a:off x="1676400" y="2133600"/>
            <a:ext cx="5763816" cy="359887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Mises’s Article</a:t>
            </a:r>
            <a:endParaRPr lang="en-US" sz="3600" dirty="0"/>
          </a:p>
        </p:txBody>
      </p:sp>
      <p:sp>
        <p:nvSpPr>
          <p:cNvPr id="3" name="Content Placeholder 2"/>
          <p:cNvSpPr>
            <a:spLocks noGrp="1"/>
          </p:cNvSpPr>
          <p:nvPr>
            <p:ph idx="1"/>
          </p:nvPr>
        </p:nvSpPr>
        <p:spPr>
          <a:xfrm>
            <a:off x="457200" y="1219200"/>
            <a:ext cx="8229600" cy="4906963"/>
          </a:xfrm>
          <a:ln>
            <a:solidFill>
              <a:schemeClr val="accent1"/>
            </a:solidFill>
          </a:ln>
        </p:spPr>
        <p:txBody>
          <a:bodyPr>
            <a:normAutofit lnSpcReduction="10000"/>
          </a:bodyPr>
          <a:lstStyle/>
          <a:p>
            <a:r>
              <a:rPr lang="en-US" sz="2400" dirty="0"/>
              <a:t>Ludwig von </a:t>
            </a:r>
            <a:r>
              <a:rPr lang="en-US" sz="2400" dirty="0" smtClean="0"/>
              <a:t>Mises, </a:t>
            </a:r>
            <a:r>
              <a:rPr lang="en-US" sz="2400" i="1" dirty="0" smtClean="0"/>
              <a:t>Economic </a:t>
            </a:r>
            <a:r>
              <a:rPr lang="en-US" sz="2400" i="1" dirty="0"/>
              <a:t>Calculation in a Socialist </a:t>
            </a:r>
            <a:r>
              <a:rPr lang="en-US" sz="2400" i="1" dirty="0" smtClean="0"/>
              <a:t>Commonwealth </a:t>
            </a:r>
            <a:r>
              <a:rPr lang="en-US" sz="2400" dirty="0"/>
              <a:t>(1920</a:t>
            </a:r>
            <a:r>
              <a:rPr lang="en-US" sz="2400" dirty="0" smtClean="0"/>
              <a:t>):</a:t>
            </a:r>
          </a:p>
          <a:p>
            <a:pPr>
              <a:buNone/>
            </a:pPr>
            <a:r>
              <a:rPr lang="en-US" sz="2400" dirty="0" smtClean="0"/>
              <a:t> </a:t>
            </a:r>
          </a:p>
          <a:p>
            <a:pPr marL="971550" lvl="1" indent="-514350">
              <a:buFont typeface="+mj-lt"/>
              <a:buAutoNum type="arabicPeriod"/>
            </a:pPr>
            <a:r>
              <a:rPr lang="en-US" sz="2000" dirty="0" smtClean="0"/>
              <a:t>destroyed the intellectual foundations                                                     of the case for socialist central planning;</a:t>
            </a:r>
          </a:p>
          <a:p>
            <a:pPr marL="971550" lvl="1" indent="-514350">
              <a:buFont typeface="+mj-lt"/>
              <a:buAutoNum type="arabicPeriod"/>
            </a:pPr>
            <a:endParaRPr lang="en-US" sz="2000" dirty="0" smtClean="0"/>
          </a:p>
          <a:p>
            <a:pPr marL="971550" lvl="1" indent="-514350">
              <a:buFont typeface="+mj-lt"/>
              <a:buAutoNum type="arabicPeriod"/>
            </a:pPr>
            <a:r>
              <a:rPr lang="en-US" sz="2000" dirty="0" smtClean="0"/>
              <a:t>was a revolutionary breakthrough In                                                  economic theory which demonstrated the                                                nature and function of the price system.</a:t>
            </a:r>
          </a:p>
          <a:p>
            <a:pPr marL="914400" lvl="1" indent="-457200">
              <a:buFont typeface="+mj-lt"/>
              <a:buAutoNum type="arabicPeriod"/>
            </a:pPr>
            <a:endParaRPr lang="en-US" sz="2000" dirty="0" smtClean="0"/>
          </a:p>
          <a:p>
            <a:endParaRPr lang="en-US" sz="2400" dirty="0" smtClean="0"/>
          </a:p>
          <a:p>
            <a:endParaRPr lang="en-US" sz="2400" dirty="0"/>
          </a:p>
          <a:p>
            <a:pPr>
              <a:buNone/>
            </a:pPr>
            <a:r>
              <a:rPr lang="en-US" sz="2400" dirty="0" smtClean="0"/>
              <a:t>                                                                            </a:t>
            </a:r>
            <a:endParaRPr lang="en-US" sz="2400" dirty="0"/>
          </a:p>
        </p:txBody>
      </p:sp>
      <p:pic>
        <p:nvPicPr>
          <p:cNvPr id="4" name="Picture 3" descr="Economic_Calculation_in _Soc_Com.jpg"/>
          <p:cNvPicPr>
            <a:picLocks noChangeAspect="1"/>
          </p:cNvPicPr>
          <p:nvPr/>
        </p:nvPicPr>
        <p:blipFill>
          <a:blip r:embed="rId2" cstate="print"/>
          <a:stretch>
            <a:fillRect/>
          </a:stretch>
        </p:blipFill>
        <p:spPr>
          <a:xfrm>
            <a:off x="6019800" y="1981200"/>
            <a:ext cx="2286000" cy="37490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687 Miles</a:t>
            </a:r>
            <a:endParaRPr lang="en-US" dirty="0"/>
          </a:p>
        </p:txBody>
      </p:sp>
      <p:pic>
        <p:nvPicPr>
          <p:cNvPr id="11266" name="Picture 2" descr="Map from Omaha, Nebraska to Biddle, Montana 59314"/>
          <p:cNvPicPr>
            <a:picLocks noGrp="1" noChangeAspect="1" noChangeArrowheads="1"/>
          </p:cNvPicPr>
          <p:nvPr>
            <p:ph idx="1"/>
          </p:nvPr>
        </p:nvPicPr>
        <p:blipFill>
          <a:blip r:embed="rId2" cstate="print"/>
          <a:srcRect/>
          <a:stretch>
            <a:fillRect/>
          </a:stretch>
        </p:blipFill>
        <p:spPr bwMode="auto">
          <a:xfrm>
            <a:off x="685800" y="2190076"/>
            <a:ext cx="7924800" cy="290764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Direct Valuation in Crusoe Economy</a:t>
            </a:r>
            <a:endParaRPr lang="en-US" sz="3600" dirty="0"/>
          </a:p>
        </p:txBody>
      </p:sp>
      <p:sp>
        <p:nvSpPr>
          <p:cNvPr id="3" name="Content Placeholder 2"/>
          <p:cNvSpPr>
            <a:spLocks noGrp="1"/>
          </p:cNvSpPr>
          <p:nvPr>
            <p:ph idx="1"/>
          </p:nvPr>
        </p:nvSpPr>
        <p:spPr>
          <a:xfrm>
            <a:off x="457200" y="1295400"/>
            <a:ext cx="8229600" cy="4830763"/>
          </a:xfrm>
        </p:spPr>
        <p:txBody>
          <a:bodyPr>
            <a:normAutofit/>
          </a:bodyPr>
          <a:lstStyle/>
          <a:p>
            <a:r>
              <a:rPr lang="en-US" sz="2600" u="sng" dirty="0"/>
              <a:t>Crusoe’s Scale of Value for Allocating Labor (3 hour units)</a:t>
            </a:r>
            <a:endParaRPr lang="en-US" sz="2600" dirty="0"/>
          </a:p>
          <a:p>
            <a:pPr>
              <a:buNone/>
            </a:pPr>
            <a:r>
              <a:rPr lang="en-US" dirty="0"/>
              <a:t> </a:t>
            </a:r>
            <a:r>
              <a:rPr lang="en-US" sz="2400" dirty="0" smtClean="0"/>
              <a:t>			1</a:t>
            </a:r>
            <a:r>
              <a:rPr lang="en-US" sz="2400" baseline="30000" dirty="0" smtClean="0"/>
              <a:t>st</a:t>
            </a:r>
            <a:r>
              <a:rPr lang="en-US" sz="2400" dirty="0" smtClean="0"/>
              <a:t>  </a:t>
            </a:r>
            <a:r>
              <a:rPr lang="en-US" sz="2400" dirty="0"/>
              <a:t>2 fish </a:t>
            </a:r>
          </a:p>
          <a:p>
            <a:pPr>
              <a:buNone/>
            </a:pPr>
            <a:r>
              <a:rPr lang="en-US" sz="2400" dirty="0"/>
              <a:t> </a:t>
            </a:r>
            <a:r>
              <a:rPr lang="en-US" sz="2400" dirty="0" smtClean="0"/>
              <a:t>			2</a:t>
            </a:r>
            <a:r>
              <a:rPr lang="en-US" sz="2400" baseline="30000" dirty="0" smtClean="0"/>
              <a:t>nd</a:t>
            </a:r>
            <a:r>
              <a:rPr lang="en-US" sz="2400" dirty="0" smtClean="0"/>
              <a:t>  </a:t>
            </a:r>
            <a:r>
              <a:rPr lang="en-US" sz="2400" dirty="0"/>
              <a:t>3 lbs. wild mushrooms</a:t>
            </a:r>
          </a:p>
          <a:p>
            <a:pPr>
              <a:buNone/>
            </a:pPr>
            <a:r>
              <a:rPr lang="en-US" sz="2400" dirty="0"/>
              <a:t> </a:t>
            </a:r>
            <a:r>
              <a:rPr lang="en-US" sz="2400" dirty="0" smtClean="0"/>
              <a:t>			3</a:t>
            </a:r>
            <a:r>
              <a:rPr lang="en-US" sz="2400" baseline="30000" dirty="0" smtClean="0"/>
              <a:t>rd</a:t>
            </a:r>
            <a:r>
              <a:rPr lang="en-US" sz="2400" dirty="0" smtClean="0"/>
              <a:t>  </a:t>
            </a:r>
            <a:r>
              <a:rPr lang="en-US" sz="2400" dirty="0"/>
              <a:t>8 coconuts</a:t>
            </a:r>
          </a:p>
          <a:p>
            <a:pPr>
              <a:buNone/>
            </a:pPr>
            <a:r>
              <a:rPr lang="en-US" sz="2400" dirty="0"/>
              <a:t> </a:t>
            </a:r>
            <a:r>
              <a:rPr lang="en-US" sz="2400" dirty="0" smtClean="0"/>
              <a:t>			4</a:t>
            </a:r>
            <a:r>
              <a:rPr lang="en-US" sz="2400" baseline="30000" dirty="0" smtClean="0"/>
              <a:t>th</a:t>
            </a:r>
            <a:r>
              <a:rPr lang="en-US" sz="2400" dirty="0" smtClean="0"/>
              <a:t>  </a:t>
            </a:r>
            <a:r>
              <a:rPr lang="en-US" sz="2400" dirty="0"/>
              <a:t>1 sack </a:t>
            </a:r>
            <a:r>
              <a:rPr lang="en-US" sz="2400" dirty="0" smtClean="0"/>
              <a:t>berries</a:t>
            </a:r>
          </a:p>
          <a:p>
            <a:pPr>
              <a:buNone/>
            </a:pPr>
            <a:endParaRPr lang="en-US" sz="2400" dirty="0"/>
          </a:p>
          <a:p>
            <a:r>
              <a:rPr lang="en-US" sz="2400" b="1" dirty="0" smtClean="0">
                <a:solidFill>
                  <a:srgbClr val="00B050"/>
                </a:solidFill>
              </a:rPr>
              <a:t>Quick Quiz: What </a:t>
            </a:r>
            <a:r>
              <a:rPr lang="en-US" sz="2400" b="1" dirty="0">
                <a:solidFill>
                  <a:srgbClr val="00B050"/>
                </a:solidFill>
              </a:rPr>
              <a:t>is the cost of producing a </a:t>
            </a:r>
            <a:r>
              <a:rPr lang="en-US" sz="2400" b="1" dirty="0" smtClean="0">
                <a:solidFill>
                  <a:srgbClr val="00B050"/>
                </a:solidFill>
              </a:rPr>
              <a:t>rabbit that requires 6 hours to hunt and catch?  Can Crusoe allocate his labor rationally without calculation using cardinal numbers?</a:t>
            </a:r>
            <a:endParaRPr lang="en-US" sz="2400" b="1" dirty="0">
              <a:solidFill>
                <a:srgbClr val="00B050"/>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Production in the Former USSR</a:t>
            </a:r>
            <a:endParaRPr lang="en-US" sz="3600" dirty="0"/>
          </a:p>
        </p:txBody>
      </p:sp>
      <p:sp>
        <p:nvSpPr>
          <p:cNvPr id="3" name="Content Placeholder 2"/>
          <p:cNvSpPr>
            <a:spLocks noGrp="1"/>
          </p:cNvSpPr>
          <p:nvPr>
            <p:ph idx="1"/>
          </p:nvPr>
        </p:nvSpPr>
        <p:spPr>
          <a:xfrm>
            <a:off x="457200" y="1295400"/>
            <a:ext cx="8229600" cy="4830763"/>
          </a:xfrm>
        </p:spPr>
        <p:txBody>
          <a:bodyPr/>
          <a:lstStyle/>
          <a:p>
            <a:r>
              <a:rPr lang="en-US" sz="2800" dirty="0" smtClean="0"/>
              <a:t>Gross output planning—GOSPLAN </a:t>
            </a:r>
            <a:endParaRPr lang="en-US" sz="2800" dirty="0" smtClean="0"/>
          </a:p>
          <a:p>
            <a:r>
              <a:rPr lang="en-US" sz="2800" dirty="0" smtClean="0"/>
              <a:t>Problems</a:t>
            </a:r>
          </a:p>
          <a:p>
            <a:pPr lvl="1"/>
            <a:r>
              <a:rPr lang="en-US" sz="2400" dirty="0" smtClean="0"/>
              <a:t>Difficult </a:t>
            </a:r>
            <a:r>
              <a:rPr lang="en-US" sz="2400" dirty="0" smtClean="0"/>
              <a:t>to specify qualities and varieties of product</a:t>
            </a:r>
            <a:r>
              <a:rPr lang="en-US" sz="2400" dirty="0" smtClean="0"/>
              <a:t>.</a:t>
            </a:r>
          </a:p>
          <a:p>
            <a:pPr lvl="1">
              <a:buNone/>
            </a:pPr>
            <a:endParaRPr lang="en-US" sz="2400" dirty="0" smtClean="0"/>
          </a:p>
          <a:p>
            <a:pPr lvl="1"/>
            <a:r>
              <a:rPr lang="en-US" sz="2400" dirty="0" smtClean="0"/>
              <a:t>Cases of </a:t>
            </a:r>
            <a:r>
              <a:rPr lang="en-US" sz="2400" dirty="0" smtClean="0"/>
              <a:t>agriculture</a:t>
            </a:r>
            <a:r>
              <a:rPr lang="en-US" sz="2400" dirty="0" smtClean="0"/>
              <a:t>, women’s clothing, construction, chandeliers etc.</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Soviet Nail Cartoon</a:t>
            </a:r>
            <a:endParaRPr lang="en-US" sz="3600" dirty="0"/>
          </a:p>
        </p:txBody>
      </p:sp>
      <p:pic>
        <p:nvPicPr>
          <p:cNvPr id="4" name="Content Placeholder 3" descr="Soviet nail.jpg"/>
          <p:cNvPicPr>
            <a:picLocks noGrp="1" noChangeAspect="1"/>
          </p:cNvPicPr>
          <p:nvPr>
            <p:ph idx="1"/>
          </p:nvPr>
        </p:nvPicPr>
        <p:blipFill>
          <a:blip r:embed="rId2" cstate="print"/>
          <a:stretch>
            <a:fillRect/>
          </a:stretch>
        </p:blipFill>
        <p:spPr>
          <a:xfrm>
            <a:off x="3048000" y="1143000"/>
            <a:ext cx="2590800" cy="467471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Social Appraisement Process</a:t>
            </a:r>
            <a:endParaRPr lang="en-US" sz="3600" dirty="0"/>
          </a:p>
        </p:txBody>
      </p:sp>
      <p:sp>
        <p:nvSpPr>
          <p:cNvPr id="3" name="Content Placeholder 2"/>
          <p:cNvSpPr>
            <a:spLocks noGrp="1"/>
          </p:cNvSpPr>
          <p:nvPr>
            <p:ph idx="1"/>
          </p:nvPr>
        </p:nvSpPr>
        <p:spPr>
          <a:xfrm>
            <a:off x="457200" y="1219200"/>
            <a:ext cx="8229600" cy="4906963"/>
          </a:xfrm>
        </p:spPr>
        <p:txBody>
          <a:bodyPr>
            <a:normAutofit/>
          </a:bodyPr>
          <a:lstStyle/>
          <a:p>
            <a:pPr>
              <a:lnSpc>
                <a:spcPct val="150000"/>
              </a:lnSpc>
            </a:pPr>
            <a:r>
              <a:rPr lang="en-US" sz="2400" dirty="0" smtClean="0"/>
              <a:t>The process by which the market economy driven by entrepreneurs determines the money prices of all resources to be used in economic calculation of costs of production.</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How Social Appraisement Works</a:t>
            </a:r>
            <a:endParaRPr lang="en-US" sz="3600" dirty="0"/>
          </a:p>
        </p:txBody>
      </p:sp>
      <p:sp>
        <p:nvSpPr>
          <p:cNvPr id="3" name="Content Placeholder 2"/>
          <p:cNvSpPr>
            <a:spLocks noGrp="1"/>
          </p:cNvSpPr>
          <p:nvPr>
            <p:ph idx="1"/>
          </p:nvPr>
        </p:nvSpPr>
        <p:spPr>
          <a:xfrm>
            <a:off x="457200" y="1143000"/>
            <a:ext cx="8229600" cy="4983163"/>
          </a:xfrm>
        </p:spPr>
        <p:txBody>
          <a:bodyPr>
            <a:normAutofit/>
          </a:bodyPr>
          <a:lstStyle/>
          <a:p>
            <a:pPr marL="0" marR="0" algn="ctr">
              <a:lnSpc>
                <a:spcPct val="115000"/>
              </a:lnSpc>
              <a:spcBef>
                <a:spcPts val="0"/>
              </a:spcBef>
              <a:spcAft>
                <a:spcPts val="1000"/>
              </a:spcAft>
              <a:buNone/>
            </a:pPr>
            <a:r>
              <a:rPr lang="en-US" sz="2400" dirty="0">
                <a:ea typeface="Calibri"/>
                <a:cs typeface="Times New Roman"/>
              </a:rPr>
              <a:t>Future Prices of Consumer Goods </a:t>
            </a:r>
          </a:p>
          <a:p>
            <a:pPr marL="0" marR="0" algn="ctr">
              <a:lnSpc>
                <a:spcPct val="115000"/>
              </a:lnSpc>
              <a:spcBef>
                <a:spcPts val="0"/>
              </a:spcBef>
              <a:spcAft>
                <a:spcPts val="1000"/>
              </a:spcAft>
              <a:buNone/>
            </a:pPr>
            <a:r>
              <a:rPr lang="en-US" sz="2400" b="1" dirty="0">
                <a:ea typeface="Calibri"/>
                <a:cs typeface="Times New Roman"/>
              </a:rPr>
              <a:t>↑ </a:t>
            </a:r>
            <a:endParaRPr lang="en-US" sz="2400" dirty="0">
              <a:ea typeface="Calibri"/>
              <a:cs typeface="Times New Roman"/>
            </a:endParaRPr>
          </a:p>
          <a:p>
            <a:pPr marL="0" marR="0" algn="ctr">
              <a:lnSpc>
                <a:spcPct val="115000"/>
              </a:lnSpc>
              <a:spcBef>
                <a:spcPts val="0"/>
              </a:spcBef>
              <a:spcAft>
                <a:spcPts val="1000"/>
              </a:spcAft>
              <a:buNone/>
            </a:pPr>
            <a:r>
              <a:rPr lang="en-US" sz="2400" b="1" dirty="0">
                <a:solidFill>
                  <a:srgbClr val="C00000"/>
                </a:solidFill>
                <a:ea typeface="Calibri"/>
                <a:cs typeface="Times New Roman"/>
              </a:rPr>
              <a:t>(1. </a:t>
            </a:r>
            <a:r>
              <a:rPr lang="en-US" sz="2400" b="1" dirty="0" smtClean="0">
                <a:solidFill>
                  <a:srgbClr val="C00000"/>
                </a:solidFill>
                <a:ea typeface="Calibri"/>
                <a:cs typeface="Times New Roman"/>
              </a:rPr>
              <a:t>appraises future prices based </a:t>
            </a:r>
            <a:r>
              <a:rPr lang="en-US" sz="2400" b="1" dirty="0">
                <a:solidFill>
                  <a:srgbClr val="C00000"/>
                </a:solidFill>
                <a:ea typeface="Calibri"/>
                <a:cs typeface="Times New Roman"/>
              </a:rPr>
              <a:t>on present consumer prices and forecasted changes in S and D)</a:t>
            </a:r>
            <a:endParaRPr lang="en-US" sz="2400" dirty="0">
              <a:ea typeface="Calibri"/>
              <a:cs typeface="Times New Roman"/>
            </a:endParaRPr>
          </a:p>
          <a:p>
            <a:pPr marL="0" marR="0" algn="ctr">
              <a:lnSpc>
                <a:spcPct val="115000"/>
              </a:lnSpc>
              <a:spcBef>
                <a:spcPts val="0"/>
              </a:spcBef>
              <a:spcAft>
                <a:spcPts val="1000"/>
              </a:spcAft>
              <a:buNone/>
            </a:pPr>
            <a:r>
              <a:rPr lang="en-US" sz="2400" b="1" dirty="0" smtClean="0">
                <a:solidFill>
                  <a:srgbClr val="7030A0"/>
                </a:solidFill>
                <a:ea typeface="Calibri"/>
                <a:cs typeface="Times New Roman"/>
              </a:rPr>
              <a:t>ENTREPRENEURS</a:t>
            </a:r>
            <a:endParaRPr lang="en-US" sz="2400" dirty="0">
              <a:solidFill>
                <a:srgbClr val="7030A0"/>
              </a:solidFill>
              <a:ea typeface="Calibri"/>
              <a:cs typeface="Times New Roman"/>
            </a:endParaRPr>
          </a:p>
          <a:p>
            <a:pPr marL="0" marR="0" algn="ctr">
              <a:lnSpc>
                <a:spcPct val="115000"/>
              </a:lnSpc>
              <a:spcBef>
                <a:spcPts val="0"/>
              </a:spcBef>
              <a:spcAft>
                <a:spcPts val="1000"/>
              </a:spcAft>
              <a:buNone/>
            </a:pPr>
            <a:r>
              <a:rPr lang="en-US" sz="2400" b="1" dirty="0">
                <a:solidFill>
                  <a:srgbClr val="C00000"/>
                </a:solidFill>
                <a:ea typeface="Calibri"/>
                <a:cs typeface="Times New Roman"/>
              </a:rPr>
              <a:t>(2. bids based on anticipated future consumer prices</a:t>
            </a:r>
            <a:r>
              <a:rPr lang="en-US" sz="2400" b="1" dirty="0" smtClean="0">
                <a:solidFill>
                  <a:srgbClr val="C00000"/>
                </a:solidFill>
                <a:ea typeface="Calibri"/>
                <a:cs typeface="Times New Roman"/>
              </a:rPr>
              <a:t>)</a:t>
            </a:r>
            <a:endParaRPr lang="en-US" sz="2400" dirty="0">
              <a:ea typeface="Calibri"/>
              <a:cs typeface="Times New Roman"/>
            </a:endParaRPr>
          </a:p>
          <a:p>
            <a:pPr marL="0" marR="0" algn="ctr">
              <a:lnSpc>
                <a:spcPct val="115000"/>
              </a:lnSpc>
              <a:spcBef>
                <a:spcPts val="0"/>
              </a:spcBef>
              <a:spcAft>
                <a:spcPts val="1000"/>
              </a:spcAft>
              <a:buNone/>
            </a:pPr>
            <a:r>
              <a:rPr lang="en-US" sz="2400" b="1" dirty="0">
                <a:ea typeface="Calibri"/>
                <a:cs typeface="Times New Roman"/>
              </a:rPr>
              <a:t>↓</a:t>
            </a:r>
            <a:endParaRPr lang="en-US" sz="2400" dirty="0">
              <a:ea typeface="Calibri"/>
              <a:cs typeface="Times New Roman"/>
            </a:endParaRPr>
          </a:p>
          <a:p>
            <a:pPr marL="0" marR="0" algn="ctr">
              <a:lnSpc>
                <a:spcPct val="115000"/>
              </a:lnSpc>
              <a:spcBef>
                <a:spcPts val="0"/>
              </a:spcBef>
              <a:spcAft>
                <a:spcPts val="1000"/>
              </a:spcAft>
              <a:buNone/>
            </a:pPr>
            <a:r>
              <a:rPr lang="en-US" sz="2400" dirty="0">
                <a:ea typeface="Calibri"/>
                <a:cs typeface="Times New Roman"/>
              </a:rPr>
              <a:t>Current Structure of Resource Prices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The Intellectual Division of Labor</a:t>
            </a:r>
            <a:endParaRPr lang="en-US" sz="2800" dirty="0"/>
          </a:p>
        </p:txBody>
      </p:sp>
      <p:sp>
        <p:nvSpPr>
          <p:cNvPr id="3" name="Content Placeholder 2"/>
          <p:cNvSpPr>
            <a:spLocks noGrp="1"/>
          </p:cNvSpPr>
          <p:nvPr>
            <p:ph idx="1"/>
          </p:nvPr>
        </p:nvSpPr>
        <p:spPr>
          <a:xfrm>
            <a:off x="457200" y="1143000"/>
            <a:ext cx="8229600" cy="4983163"/>
          </a:xfrm>
        </p:spPr>
        <p:txBody>
          <a:bodyPr>
            <a:normAutofit/>
          </a:bodyPr>
          <a:lstStyle/>
          <a:p>
            <a:pPr marL="457200" indent="-457200">
              <a:buFont typeface="+mj-lt"/>
              <a:buAutoNum type="arabicPeriod"/>
            </a:pPr>
            <a:r>
              <a:rPr lang="en-US" sz="2400" dirty="0" smtClean="0"/>
              <a:t>Everyone is involved in generating the price structure—consumers, capitalists, entrepreneurs, and laborers—through their valuations, choices and exchanges.</a:t>
            </a:r>
          </a:p>
          <a:p>
            <a:pPr marL="457200" indent="-457200">
              <a:buFont typeface="+mj-lt"/>
              <a:buAutoNum type="arabicPeriod"/>
            </a:pPr>
            <a:endParaRPr lang="en-US" sz="2400" dirty="0" smtClean="0"/>
          </a:p>
          <a:p>
            <a:pPr marL="457200" indent="-457200">
              <a:buFont typeface="+mj-lt"/>
              <a:buAutoNum type="arabicPeriod"/>
            </a:pPr>
            <a:r>
              <a:rPr lang="en-US" sz="2400" dirty="0" smtClean="0"/>
              <a:t>Prices are a genuine </a:t>
            </a:r>
            <a:r>
              <a:rPr lang="en-US" sz="2400" i="1" dirty="0" smtClean="0"/>
              <a:t>social phenomenon</a:t>
            </a:r>
            <a:r>
              <a:rPr lang="en-US" sz="2400" dirty="0" smtClean="0"/>
              <a:t>—everyone contributes a little </a:t>
            </a:r>
            <a:r>
              <a:rPr lang="en-US" sz="2400" dirty="0" smtClean="0"/>
              <a:t>bit to </a:t>
            </a:r>
            <a:r>
              <a:rPr lang="en-US" sz="2400" dirty="0" smtClean="0"/>
              <a:t>the formation of the price structure but it </a:t>
            </a:r>
            <a:r>
              <a:rPr lang="en-US" sz="2400" dirty="0" smtClean="0"/>
              <a:t>exists</a:t>
            </a:r>
            <a:r>
              <a:rPr lang="en-US" sz="2400" dirty="0" smtClean="0"/>
              <a:t> beyond the </a:t>
            </a:r>
            <a:r>
              <a:rPr lang="en-US" sz="2400" i="1" dirty="0" smtClean="0"/>
              <a:t>individual</a:t>
            </a:r>
            <a:r>
              <a:rPr lang="en-US" sz="2400" dirty="0" smtClean="0"/>
              <a:t> human will and mind.</a:t>
            </a:r>
          </a:p>
          <a:p>
            <a:pPr marL="457200" indent="-457200">
              <a:buFont typeface="+mj-lt"/>
              <a:buAutoNum type="arabicPeriod"/>
            </a:pPr>
            <a:endParaRPr lang="en-US" sz="2400" dirty="0" smtClean="0"/>
          </a:p>
          <a:p>
            <a:pPr marL="457200" indent="-457200">
              <a:buFont typeface="+mj-lt"/>
              <a:buAutoNum type="arabicPeriod"/>
            </a:pPr>
            <a:r>
              <a:rPr lang="en-US" sz="2400" dirty="0" smtClean="0"/>
              <a:t>The price structure allows entrepreneurs to compute money costs of any conceivable production process and compare costs to anticipated prices of the product. </a:t>
            </a:r>
          </a:p>
          <a:p>
            <a:pPr marL="514350" indent="-514350">
              <a:buNone/>
            </a:pPr>
            <a:endParaRPr lang="en-US" sz="2400" dirty="0" smtClean="0"/>
          </a:p>
          <a:p>
            <a:pPr>
              <a:buNone/>
            </a:pPr>
            <a:endParaRPr lang="en-US" sz="2800"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Socialist Response to Mises 1</a:t>
            </a:r>
            <a:endParaRPr lang="en-US" sz="3600" dirty="0"/>
          </a:p>
        </p:txBody>
      </p:sp>
      <p:sp>
        <p:nvSpPr>
          <p:cNvPr id="3" name="Content Placeholder 2"/>
          <p:cNvSpPr>
            <a:spLocks noGrp="1"/>
          </p:cNvSpPr>
          <p:nvPr>
            <p:ph idx="1"/>
          </p:nvPr>
        </p:nvSpPr>
        <p:spPr/>
        <p:txBody>
          <a:bodyPr>
            <a:normAutofit/>
          </a:bodyPr>
          <a:lstStyle/>
          <a:p>
            <a:r>
              <a:rPr lang="en-US" b="1" u="sng" dirty="0"/>
              <a:t>Naïve Marxist </a:t>
            </a:r>
            <a:r>
              <a:rPr lang="en-US" b="1" u="sng" dirty="0" smtClean="0"/>
              <a:t>Responses, 1920s </a:t>
            </a:r>
          </a:p>
          <a:p>
            <a:pPr marL="971550" lvl="1" indent="-514350">
              <a:buFont typeface="+mj-lt"/>
              <a:buAutoNum type="arabicPeriod"/>
            </a:pPr>
            <a:r>
              <a:rPr lang="en-US" sz="3200" dirty="0" smtClean="0"/>
              <a:t>Calculation </a:t>
            </a:r>
            <a:r>
              <a:rPr lang="en-US" sz="3200" dirty="0"/>
              <a:t>in Kind </a:t>
            </a:r>
            <a:r>
              <a:rPr lang="en-US" sz="3200" dirty="0" smtClean="0"/>
              <a:t>(adding apples and oranges)</a:t>
            </a:r>
          </a:p>
          <a:p>
            <a:pPr marL="971550" lvl="1" indent="-514350">
              <a:buFont typeface="+mj-lt"/>
              <a:buAutoNum type="arabicPeriod"/>
            </a:pPr>
            <a:r>
              <a:rPr lang="en-US" sz="3200" dirty="0" smtClean="0"/>
              <a:t>Calculating </a:t>
            </a:r>
            <a:r>
              <a:rPr lang="en-US" sz="3200" dirty="0"/>
              <a:t>with Labor </a:t>
            </a:r>
            <a:r>
              <a:rPr lang="en-US" sz="3200" dirty="0" smtClean="0"/>
              <a:t>Hours</a:t>
            </a:r>
          </a:p>
          <a:p>
            <a:pPr marL="971550" lvl="1" indent="-514350">
              <a:buFont typeface="+mj-lt"/>
              <a:buAutoNum type="arabicPeriod"/>
            </a:pPr>
            <a:r>
              <a:rPr lang="en-US" sz="3200" dirty="0" smtClean="0"/>
              <a:t>Assuming </a:t>
            </a:r>
            <a:r>
              <a:rPr lang="en-US" sz="3200" dirty="0"/>
              <a:t>a Stationary </a:t>
            </a:r>
            <a:r>
              <a:rPr lang="en-US" sz="3200" dirty="0" smtClean="0"/>
              <a:t>Economy</a:t>
            </a:r>
            <a:r>
              <a:rPr lang="en-US" sz="3200"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Socialist Responses to Mises 2</a:t>
            </a:r>
            <a:endParaRPr lang="en-US" sz="3600" dirty="0"/>
          </a:p>
        </p:txBody>
      </p:sp>
      <p:sp>
        <p:nvSpPr>
          <p:cNvPr id="3" name="Content Placeholder 2"/>
          <p:cNvSpPr>
            <a:spLocks noGrp="1"/>
          </p:cNvSpPr>
          <p:nvPr>
            <p:ph idx="1"/>
          </p:nvPr>
        </p:nvSpPr>
        <p:spPr/>
        <p:txBody>
          <a:bodyPr>
            <a:normAutofit/>
          </a:bodyPr>
          <a:lstStyle/>
          <a:p>
            <a:r>
              <a:rPr lang="en-US" b="1" u="sng" dirty="0" smtClean="0"/>
              <a:t>Sophisticated Neoclassical Responses </a:t>
            </a:r>
          </a:p>
          <a:p>
            <a:pPr marL="971550" lvl="1" indent="-514350">
              <a:buFont typeface="+mj-lt"/>
              <a:buAutoNum type="arabicPeriod"/>
            </a:pPr>
            <a:r>
              <a:rPr lang="en-US" sz="3200" dirty="0" smtClean="0"/>
              <a:t>The Trial and Error Method </a:t>
            </a:r>
          </a:p>
          <a:p>
            <a:pPr marL="971550" lvl="1" indent="-514350">
              <a:buFont typeface="+mj-lt"/>
              <a:buAutoNum type="arabicPeriod"/>
            </a:pPr>
            <a:r>
              <a:rPr lang="en-US" sz="3200" dirty="0" smtClean="0"/>
              <a:t>Market Socialism (Oscar Lange, Abba Lerner)</a:t>
            </a:r>
          </a:p>
          <a:p>
            <a:pPr marL="971550" lvl="1" indent="-514350">
              <a:buFont typeface="+mj-lt"/>
              <a:buAutoNum type="arabicPeriod"/>
            </a:pPr>
            <a:r>
              <a:rPr lang="en-US" sz="3200" dirty="0" smtClean="0"/>
              <a:t>Mathematical Solution (</a:t>
            </a:r>
            <a:r>
              <a:rPr lang="en-US" sz="3200" dirty="0" err="1" smtClean="0"/>
              <a:t>Enrico</a:t>
            </a:r>
            <a:r>
              <a:rPr lang="en-US" sz="3200" dirty="0" smtClean="0"/>
              <a:t> </a:t>
            </a:r>
            <a:r>
              <a:rPr lang="en-US" sz="3200" dirty="0" err="1" smtClean="0"/>
              <a:t>Barone</a:t>
            </a:r>
            <a:r>
              <a:rPr lang="en-US" sz="3200" dirty="0" smtClean="0"/>
              <a:t>, H.D. Dickinson)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dirty="0" smtClean="0"/>
              <a:t/>
            </a:r>
            <a:br>
              <a:rPr lang="en-US" sz="3200" dirty="0" smtClean="0"/>
            </a:br>
            <a:r>
              <a:rPr lang="en-US" sz="3200" dirty="0" smtClean="0"/>
              <a:t>Austrian Replies: F. A. Hayek and Lionel Robbins</a:t>
            </a:r>
            <a:br>
              <a:rPr lang="en-US" sz="3200" dirty="0" smtClean="0"/>
            </a:br>
            <a:endParaRPr lang="en-US" sz="3200" dirty="0"/>
          </a:p>
        </p:txBody>
      </p:sp>
      <p:sp>
        <p:nvSpPr>
          <p:cNvPr id="3" name="Content Placeholder 2"/>
          <p:cNvSpPr>
            <a:spLocks noGrp="1"/>
          </p:cNvSpPr>
          <p:nvPr>
            <p:ph idx="1"/>
          </p:nvPr>
        </p:nvSpPr>
        <p:spPr>
          <a:xfrm>
            <a:off x="457200" y="1676400"/>
            <a:ext cx="8229600" cy="4449763"/>
          </a:xfrm>
        </p:spPr>
        <p:txBody>
          <a:bodyPr>
            <a:normAutofit/>
          </a:bodyPr>
          <a:lstStyle/>
          <a:p>
            <a:pPr marL="514350" indent="-514350">
              <a:buFont typeface="+mj-lt"/>
              <a:buAutoNum type="arabicPeriod"/>
            </a:pPr>
            <a:r>
              <a:rPr lang="en-US" sz="2800" dirty="0" smtClean="0"/>
              <a:t>Impracticality of acquiring the necessary knowledge and solving equations in the pre-computer age</a:t>
            </a:r>
          </a:p>
          <a:p>
            <a:pPr marL="514350" indent="-514350">
              <a:buFont typeface="+mj-lt"/>
              <a:buAutoNum type="arabicPeriod"/>
            </a:pPr>
            <a:r>
              <a:rPr lang="en-US" sz="2800" dirty="0" smtClean="0"/>
              <a:t>Impracticality of changing prices in a timely manner and the loss of knowledge in prices. </a:t>
            </a:r>
          </a:p>
          <a:p>
            <a:pPr marL="971550" lvl="1" indent="-514350">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Scientific  Vs. Utopian Socialism</a:t>
            </a:r>
            <a:endParaRPr lang="en-US" sz="3600" dirty="0"/>
          </a:p>
        </p:txBody>
      </p:sp>
      <p:sp>
        <p:nvSpPr>
          <p:cNvPr id="3" name="Content Placeholder 2"/>
          <p:cNvSpPr>
            <a:spLocks noGrp="1"/>
          </p:cNvSpPr>
          <p:nvPr>
            <p:ph idx="1"/>
          </p:nvPr>
        </p:nvSpPr>
        <p:spPr>
          <a:xfrm>
            <a:off x="457200" y="1295400"/>
            <a:ext cx="8229600" cy="4830763"/>
          </a:xfrm>
        </p:spPr>
        <p:txBody>
          <a:bodyPr>
            <a:normAutofit/>
          </a:bodyPr>
          <a:lstStyle/>
          <a:p>
            <a:pPr marL="0" marR="0" algn="ctr">
              <a:spcBef>
                <a:spcPts val="0"/>
              </a:spcBef>
              <a:spcAft>
                <a:spcPts val="0"/>
              </a:spcAft>
              <a:buNone/>
            </a:pPr>
            <a:r>
              <a:rPr lang="en-US" sz="2200" dirty="0" smtClean="0">
                <a:latin typeface="Times New Roman"/>
                <a:ea typeface="SimSun"/>
              </a:rPr>
              <a:t>UTOPIAN SOCIALISTS</a:t>
            </a:r>
          </a:p>
          <a:p>
            <a:pPr marL="0" marR="0">
              <a:spcBef>
                <a:spcPts val="0"/>
              </a:spcBef>
              <a:spcAft>
                <a:spcPts val="0"/>
              </a:spcAft>
              <a:buNone/>
            </a:pPr>
            <a:r>
              <a:rPr lang="en-US" sz="2200" dirty="0" smtClean="0">
                <a:latin typeface="Times New Roman"/>
                <a:ea typeface="SimSun"/>
              </a:rPr>
              <a:t> </a:t>
            </a:r>
          </a:p>
          <a:p>
            <a:pPr marL="0" marR="0" algn="ctr">
              <a:spcBef>
                <a:spcPts val="0"/>
              </a:spcBef>
              <a:spcAft>
                <a:spcPts val="0"/>
              </a:spcAft>
              <a:buNone/>
            </a:pPr>
            <a:r>
              <a:rPr lang="en-US" sz="2200" dirty="0" smtClean="0">
                <a:latin typeface="Times New Roman"/>
                <a:ea typeface="SimSun"/>
              </a:rPr>
              <a:t>Charles Fourier (1772-1837)</a:t>
            </a:r>
          </a:p>
          <a:p>
            <a:pPr marL="0" marR="0" algn="ctr">
              <a:spcBef>
                <a:spcPts val="0"/>
              </a:spcBef>
              <a:spcAft>
                <a:spcPts val="0"/>
              </a:spcAft>
              <a:buNone/>
            </a:pPr>
            <a:r>
              <a:rPr lang="en-US" sz="2200" dirty="0" smtClean="0">
                <a:latin typeface="Times New Roman"/>
                <a:ea typeface="SimSun"/>
              </a:rPr>
              <a:t>Henri Saint-Simon (1760-1825)</a:t>
            </a:r>
          </a:p>
          <a:p>
            <a:pPr marL="0" marR="0" algn="ctr">
              <a:spcBef>
                <a:spcPts val="0"/>
              </a:spcBef>
              <a:spcAft>
                <a:spcPts val="0"/>
              </a:spcAft>
              <a:buNone/>
            </a:pPr>
            <a:r>
              <a:rPr lang="en-US" sz="2200" dirty="0" smtClean="0">
                <a:latin typeface="Times New Roman"/>
                <a:ea typeface="SimSun"/>
              </a:rPr>
              <a:t>Robert Owen (1771-1858)</a:t>
            </a:r>
          </a:p>
          <a:p>
            <a:pPr marL="0" marR="0" algn="ctr">
              <a:spcBef>
                <a:spcPts val="0"/>
              </a:spcBef>
              <a:spcAft>
                <a:spcPts val="0"/>
              </a:spcAft>
              <a:buNone/>
            </a:pPr>
            <a:r>
              <a:rPr lang="en-US" sz="2200" dirty="0" smtClean="0">
                <a:latin typeface="Times New Roman"/>
                <a:ea typeface="SimSun"/>
              </a:rPr>
              <a:t> </a:t>
            </a:r>
          </a:p>
          <a:p>
            <a:pPr marL="0" marR="0" algn="ctr">
              <a:spcBef>
                <a:spcPts val="0"/>
              </a:spcBef>
              <a:spcAft>
                <a:spcPts val="0"/>
              </a:spcAft>
              <a:buNone/>
            </a:pPr>
            <a:r>
              <a:rPr lang="en-US" sz="2200" dirty="0" smtClean="0">
                <a:latin typeface="Times New Roman"/>
                <a:ea typeface="SimSun"/>
              </a:rPr>
              <a:t>“SCIENTIFIC” SOCIALISTS</a:t>
            </a:r>
          </a:p>
          <a:p>
            <a:pPr marL="0" marR="0" algn="ctr">
              <a:spcBef>
                <a:spcPts val="0"/>
              </a:spcBef>
              <a:spcAft>
                <a:spcPts val="0"/>
              </a:spcAft>
              <a:buNone/>
            </a:pPr>
            <a:endParaRPr lang="en-US" sz="2200" dirty="0" smtClean="0">
              <a:latin typeface="Times New Roman"/>
              <a:ea typeface="SimSun"/>
            </a:endParaRPr>
          </a:p>
          <a:p>
            <a:pPr marL="0" marR="0" algn="ctr">
              <a:spcBef>
                <a:spcPts val="0"/>
              </a:spcBef>
              <a:spcAft>
                <a:spcPts val="0"/>
              </a:spcAft>
              <a:buNone/>
            </a:pPr>
            <a:r>
              <a:rPr lang="en-US" sz="2200" dirty="0" smtClean="0">
                <a:latin typeface="Times New Roman"/>
                <a:ea typeface="SimSun"/>
              </a:rPr>
              <a:t> Karl Marx (1818-83)</a:t>
            </a:r>
          </a:p>
          <a:p>
            <a:pPr marL="0" marR="0" algn="ctr">
              <a:spcBef>
                <a:spcPts val="0"/>
              </a:spcBef>
              <a:spcAft>
                <a:spcPts val="0"/>
              </a:spcAft>
              <a:buNone/>
            </a:pPr>
            <a:r>
              <a:rPr lang="en-US" sz="2200" dirty="0" smtClean="0">
                <a:latin typeface="Times New Roman"/>
                <a:ea typeface="SimSun"/>
              </a:rPr>
              <a:t>Friedrich Engels (1820 -1895)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Austrian Replies: Mises</a:t>
            </a:r>
            <a:endParaRPr lang="en-US" sz="3200" dirty="0"/>
          </a:p>
        </p:txBody>
      </p:sp>
      <p:sp>
        <p:nvSpPr>
          <p:cNvPr id="3" name="Content Placeholder 2"/>
          <p:cNvSpPr>
            <a:spLocks noGrp="1"/>
          </p:cNvSpPr>
          <p:nvPr>
            <p:ph idx="1"/>
          </p:nvPr>
        </p:nvSpPr>
        <p:spPr>
          <a:xfrm>
            <a:off x="457200" y="1295400"/>
            <a:ext cx="8229600" cy="4830763"/>
          </a:xfrm>
        </p:spPr>
        <p:txBody>
          <a:bodyPr>
            <a:normAutofit/>
          </a:bodyPr>
          <a:lstStyle/>
          <a:p>
            <a:pPr marL="571500" indent="-514350">
              <a:buFont typeface="+mj-lt"/>
              <a:buAutoNum type="arabicPeriod"/>
            </a:pPr>
            <a:r>
              <a:rPr lang="en-US" sz="2400" dirty="0" smtClean="0"/>
              <a:t>The market economy is an entrepreneurial and not a managerial process in which the creation and destruction of firms and production processes are a regular occurrence</a:t>
            </a:r>
          </a:p>
          <a:p>
            <a:pPr marL="571500" indent="-514350">
              <a:buFont typeface="+mj-lt"/>
              <a:buAutoNum type="arabicPeriod"/>
            </a:pPr>
            <a:r>
              <a:rPr lang="en-US" sz="2400" dirty="0" smtClean="0"/>
              <a:t>It is impossible to allocate capital without real market prices and stock, bond and commodities markets.</a:t>
            </a:r>
          </a:p>
          <a:p>
            <a:pPr marL="571500" indent="-514350">
              <a:buFont typeface="+mj-lt"/>
              <a:buAutoNum type="arabicPeriod"/>
            </a:pPr>
            <a:r>
              <a:rPr lang="en-US" sz="2400" dirty="0" smtClean="0"/>
              <a:t>Equilibrium prices yielded by mathematical equations are useless for a dynamic economy because they do not take into account change in tastes, technology etc; profits and losses; and changes in the kinds of capital goods needed.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CHARLES FOURIER</a:t>
            </a:r>
            <a:endParaRPr lang="en-US" dirty="0"/>
          </a:p>
        </p:txBody>
      </p:sp>
      <p:pic>
        <p:nvPicPr>
          <p:cNvPr id="6" name="Content Placeholder 5" descr="fourier.jpg"/>
          <p:cNvPicPr>
            <a:picLocks noGrp="1" noChangeAspect="1"/>
          </p:cNvPicPr>
          <p:nvPr>
            <p:ph idx="1"/>
          </p:nvPr>
        </p:nvPicPr>
        <p:blipFill>
          <a:blip r:embed="rId2" cstate="print"/>
          <a:stretch>
            <a:fillRect/>
          </a:stretch>
        </p:blipFill>
        <p:spPr>
          <a:xfrm>
            <a:off x="2590800" y="1525186"/>
            <a:ext cx="4419600" cy="423761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t>The </a:t>
            </a:r>
            <a:r>
              <a:rPr lang="en-US" sz="3600" dirty="0" err="1"/>
              <a:t>Phalanstère</a:t>
            </a:r>
            <a:endParaRPr lang="en-US" sz="3600"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a:t>Garden cities modeled after a grand hotel containing 1,500-1600 residents </a:t>
            </a:r>
            <a:r>
              <a:rPr lang="en-US" sz="2400" dirty="0" smtClean="0"/>
              <a:t> and based on the phalanx an ancient Greek military formation</a:t>
            </a:r>
            <a:endParaRPr lang="en-US" sz="2400" dirty="0"/>
          </a:p>
          <a:p>
            <a:r>
              <a:rPr lang="en-US" sz="2400" dirty="0"/>
              <a:t>Each resident would be able to purchase accommodations according to his/her </a:t>
            </a:r>
            <a:r>
              <a:rPr lang="en-US" sz="2400" dirty="0" smtClean="0"/>
              <a:t>individual </a:t>
            </a:r>
            <a:r>
              <a:rPr lang="en-US" sz="2400" dirty="0"/>
              <a:t>tastes and income</a:t>
            </a:r>
          </a:p>
          <a:p>
            <a:r>
              <a:rPr lang="en-US" sz="2400" dirty="0"/>
              <a:t>All residents would be a stockholder in the city</a:t>
            </a:r>
          </a:p>
          <a:p>
            <a:r>
              <a:rPr lang="en-US" sz="2400" dirty="0"/>
              <a:t>Collective production</a:t>
            </a:r>
          </a:p>
          <a:p>
            <a:r>
              <a:rPr lang="en-US" sz="2400" dirty="0"/>
              <a:t>All would share meals in a communal kitchen</a:t>
            </a:r>
          </a:p>
          <a:p>
            <a:r>
              <a:rPr lang="en-US" sz="2400" dirty="0"/>
              <a:t>Dirty work would be </a:t>
            </a:r>
            <a:r>
              <a:rPr lang="en-US" sz="2400" dirty="0" smtClean="0"/>
              <a:t>shared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Sketch of the </a:t>
            </a:r>
            <a:r>
              <a:rPr lang="en-US" sz="3200" dirty="0" err="1" smtClean="0"/>
              <a:t>Phalanstère</a:t>
            </a:r>
            <a:endParaRPr lang="en-US" sz="3200" dirty="0"/>
          </a:p>
        </p:txBody>
      </p:sp>
      <p:pic>
        <p:nvPicPr>
          <p:cNvPr id="4" name="Content Placeholder 3" descr="PHALAN~1.JPG"/>
          <p:cNvPicPr>
            <a:picLocks noGrp="1" noChangeAspect="1"/>
          </p:cNvPicPr>
          <p:nvPr>
            <p:ph idx="1"/>
          </p:nvPr>
        </p:nvPicPr>
        <p:blipFill>
          <a:blip r:embed="rId2" cstate="print"/>
          <a:stretch>
            <a:fillRect/>
          </a:stretch>
        </p:blipFill>
        <p:spPr>
          <a:xfrm>
            <a:off x="1143000" y="1371600"/>
            <a:ext cx="6431280" cy="301752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Model of the </a:t>
            </a:r>
            <a:r>
              <a:rPr lang="en-US" sz="3600" dirty="0" err="1" smtClean="0"/>
              <a:t>Phalanstère</a:t>
            </a:r>
            <a:endParaRPr lang="en-US" sz="3600" dirty="0"/>
          </a:p>
        </p:txBody>
      </p:sp>
      <p:pic>
        <p:nvPicPr>
          <p:cNvPr id="4" name="Content Placeholder 3" descr="Illustration+to+Charles+Fourier+social+utopia+View+to+a+Phalansterium+(model-1024x768-5640.jpg"/>
          <p:cNvPicPr>
            <a:picLocks noGrp="1" noChangeAspect="1"/>
          </p:cNvPicPr>
          <p:nvPr>
            <p:ph idx="1"/>
          </p:nvPr>
        </p:nvPicPr>
        <p:blipFill>
          <a:blip r:embed="rId2" cstate="print"/>
          <a:stretch>
            <a:fillRect/>
          </a:stretch>
        </p:blipFill>
        <p:spPr>
          <a:xfrm>
            <a:off x="1143000" y="1219201"/>
            <a:ext cx="6818785" cy="4648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Abandoned </a:t>
            </a:r>
            <a:r>
              <a:rPr lang="en-US" sz="3600" dirty="0" err="1" smtClean="0"/>
              <a:t>Phalanstère</a:t>
            </a:r>
            <a:r>
              <a:rPr lang="en-US" sz="3600" dirty="0" smtClean="0"/>
              <a:t> (Monmouth, NJ) </a:t>
            </a:r>
            <a:endParaRPr lang="en-US" sz="3600" dirty="0"/>
          </a:p>
        </p:txBody>
      </p:sp>
      <p:pic>
        <p:nvPicPr>
          <p:cNvPr id="4" name="Content Placeholder 3" descr="800px-Phalanxary_colt_nj.jpg"/>
          <p:cNvPicPr>
            <a:picLocks noGrp="1" noChangeAspect="1"/>
          </p:cNvPicPr>
          <p:nvPr>
            <p:ph idx="1"/>
          </p:nvPr>
        </p:nvPicPr>
        <p:blipFill>
          <a:blip r:embed="rId2" cstate="print"/>
          <a:stretch>
            <a:fillRect/>
          </a:stretch>
        </p:blipFill>
        <p:spPr>
          <a:xfrm>
            <a:off x="1219200" y="1219200"/>
            <a:ext cx="6477228"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Fourier’s </a:t>
            </a:r>
            <a:r>
              <a:rPr lang="en-US" sz="3600" dirty="0" smtClean="0"/>
              <a:t>Ramblings—1 </a:t>
            </a:r>
            <a:endParaRPr lang="en-US" sz="3600" dirty="0"/>
          </a:p>
        </p:txBody>
      </p:sp>
      <p:sp>
        <p:nvSpPr>
          <p:cNvPr id="3" name="Content Placeholder 2"/>
          <p:cNvSpPr>
            <a:spLocks noGrp="1"/>
          </p:cNvSpPr>
          <p:nvPr>
            <p:ph idx="1"/>
          </p:nvPr>
        </p:nvSpPr>
        <p:spPr>
          <a:xfrm>
            <a:off x="457200" y="1143000"/>
            <a:ext cx="8229600" cy="4983163"/>
          </a:xfrm>
        </p:spPr>
        <p:txBody>
          <a:bodyPr>
            <a:normAutofit/>
          </a:bodyPr>
          <a:lstStyle/>
          <a:p>
            <a:pPr>
              <a:lnSpc>
                <a:spcPct val="150000"/>
              </a:lnSpc>
            </a:pPr>
            <a:r>
              <a:rPr lang="en-US" sz="2000" dirty="0"/>
              <a:t>19</a:t>
            </a:r>
            <a:r>
              <a:rPr lang="en-US" sz="2000" baseline="30000" dirty="0"/>
              <a:t>th</a:t>
            </a:r>
            <a:r>
              <a:rPr lang="en-US" sz="2000" dirty="0"/>
              <a:t> century France was allegedly in the 5</a:t>
            </a:r>
            <a:r>
              <a:rPr lang="en-US" sz="2000" baseline="30000" dirty="0"/>
              <a:t>th</a:t>
            </a:r>
            <a:r>
              <a:rPr lang="en-US" sz="2000" dirty="0"/>
              <a:t> stage of advancement, having passed through: 1. confusion; 2. savagery; 3. </a:t>
            </a:r>
            <a:r>
              <a:rPr lang="en-US" sz="2000" dirty="0" err="1" smtClean="0"/>
              <a:t>patriarchism</a:t>
            </a:r>
            <a:r>
              <a:rPr lang="en-US" sz="2000" dirty="0"/>
              <a:t>; and 4. barbarity. </a:t>
            </a:r>
            <a:r>
              <a:rPr lang="en-US" sz="2000" dirty="0" smtClean="0"/>
              <a:t> </a:t>
            </a:r>
            <a:r>
              <a:rPr lang="en-US" sz="2000" b="1" dirty="0" smtClean="0">
                <a:solidFill>
                  <a:srgbClr val="C00000"/>
                </a:solidFill>
              </a:rPr>
              <a:t>After passing through two more stages it would approach the upward slope of harmony—the final stage of utter bliss—which would last for 8,000 years.</a:t>
            </a:r>
            <a:r>
              <a:rPr lang="en-US" sz="2000" dirty="0" smtClean="0">
                <a:solidFill>
                  <a:srgbClr val="C00000"/>
                </a:solidFill>
              </a:rPr>
              <a:t>  </a:t>
            </a:r>
            <a:r>
              <a:rPr lang="en-US" sz="2000" b="1" dirty="0" smtClean="0">
                <a:solidFill>
                  <a:srgbClr val="C00000"/>
                </a:solidFill>
              </a:rPr>
              <a:t>Then </a:t>
            </a:r>
            <a:r>
              <a:rPr lang="en-US" sz="2000" b="1" dirty="0">
                <a:solidFill>
                  <a:srgbClr val="C00000"/>
                </a:solidFill>
              </a:rPr>
              <a:t>however history would reverse itself,</a:t>
            </a:r>
            <a:r>
              <a:rPr lang="en-US" sz="2000" dirty="0"/>
              <a:t> and society would regress through each stage back to the beginning</a:t>
            </a:r>
            <a:r>
              <a:rPr lang="en-US" sz="2000" dirty="0" smtClean="0"/>
              <a:t>. </a:t>
            </a:r>
          </a:p>
          <a:p>
            <a:pPr>
              <a:buNone/>
            </a:pPr>
            <a:endParaRPr lang="en-US" sz="2000" b="1" dirty="0" smtClean="0"/>
          </a:p>
          <a:p>
            <a:pPr>
              <a:buNone/>
            </a:pPr>
            <a:r>
              <a:rPr lang="en-US" sz="2000" b="1" dirty="0" smtClean="0"/>
              <a:t>	(Robert B. </a:t>
            </a:r>
            <a:r>
              <a:rPr lang="en-US" sz="2000" b="1" dirty="0" err="1" smtClean="0"/>
              <a:t>Ekelund</a:t>
            </a:r>
            <a:r>
              <a:rPr lang="en-US" sz="2000" b="1" dirty="0" smtClean="0"/>
              <a:t>, Jr. and Robert F. Hebert, </a:t>
            </a:r>
            <a:r>
              <a:rPr lang="en-US" sz="2000" b="1" i="1" dirty="0" smtClean="0"/>
              <a:t>A History of Economic Theory and Method</a:t>
            </a:r>
            <a:r>
              <a:rPr lang="en-US" sz="2000" b="1" dirty="0" smtClean="0"/>
              <a:t>, 5</a:t>
            </a:r>
            <a:r>
              <a:rPr lang="en-US" sz="2000" b="1" baseline="30000" dirty="0" smtClean="0"/>
              <a:t>th</a:t>
            </a:r>
            <a:r>
              <a:rPr lang="en-US" sz="2000" b="1" dirty="0" smtClean="0"/>
              <a:t> ed., pp. 159-60)</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TotalTime>
  <Words>1379</Words>
  <Application>Microsoft Office PowerPoint</Application>
  <PresentationFormat>On-screen Show (4:3)</PresentationFormat>
  <Paragraphs>135</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Calculation and Socialism</vt:lpstr>
      <vt:lpstr>Mises’s Article</vt:lpstr>
      <vt:lpstr>Scientific  Vs. Utopian Socialism</vt:lpstr>
      <vt:lpstr>CHARLES FOURIER</vt:lpstr>
      <vt:lpstr>The Phalanstère</vt:lpstr>
      <vt:lpstr>Sketch of the Phalanstère</vt:lpstr>
      <vt:lpstr>Model of the Phalanstère</vt:lpstr>
      <vt:lpstr>Abandoned Phalanstère (Monmouth, NJ) </vt:lpstr>
      <vt:lpstr>Fourier’s Ramblings—1 </vt:lpstr>
      <vt:lpstr>Fourier’s Ramblings—2 </vt:lpstr>
      <vt:lpstr>Response of the Classical Economists</vt:lpstr>
      <vt:lpstr>Marx’s Brilliant Polemical Ploy</vt:lpstr>
      <vt:lpstr>Mises’s Impossibility Thesis</vt:lpstr>
      <vt:lpstr>Mises’s Argument</vt:lpstr>
      <vt:lpstr>The Essence of Socialism</vt:lpstr>
      <vt:lpstr>The Preconditions of Economic Calculation</vt:lpstr>
      <vt:lpstr>Production Function for a Car</vt:lpstr>
      <vt:lpstr>Economic Calculation </vt:lpstr>
      <vt:lpstr>Calculation and Home Building in Montana</vt:lpstr>
      <vt:lpstr>687 Miles</vt:lpstr>
      <vt:lpstr>Direct Valuation in Crusoe Economy</vt:lpstr>
      <vt:lpstr>Production in the Former USSR</vt:lpstr>
      <vt:lpstr>Soviet Nail Cartoon</vt:lpstr>
      <vt:lpstr>Social Appraisement Process</vt:lpstr>
      <vt:lpstr>How Social Appraisement Works</vt:lpstr>
      <vt:lpstr>The Intellectual Division of Labor</vt:lpstr>
      <vt:lpstr>Socialist Response to Mises 1</vt:lpstr>
      <vt:lpstr>Socialist Responses to Mises 2</vt:lpstr>
      <vt:lpstr> Austrian Replies: F. A. Hayek and Lionel Robbins </vt:lpstr>
      <vt:lpstr>Austrian Replies: Mises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and Socialism</dc:title>
  <dc:creator>Joe</dc:creator>
  <cp:lastModifiedBy>Joe</cp:lastModifiedBy>
  <cp:revision>77</cp:revision>
  <dcterms:created xsi:type="dcterms:W3CDTF">2014-07-20T17:18:37Z</dcterms:created>
  <dcterms:modified xsi:type="dcterms:W3CDTF">2020-07-09T16:22:15Z</dcterms:modified>
</cp:coreProperties>
</file>