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1" r:id="rId7"/>
    <p:sldId id="258" r:id="rId8"/>
    <p:sldId id="260" r:id="rId9"/>
    <p:sldId id="259" r:id="rId10"/>
    <p:sldId id="264" r:id="rId11"/>
    <p:sldId id="267" r:id="rId12"/>
    <p:sldId id="265" r:id="rId13"/>
    <p:sldId id="266" r:id="rId14"/>
    <p:sldId id="263" r:id="rId15"/>
    <p:sldId id="262" r:id="rId16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bener, Jeffrey M." userId="13f213a2-820a-4985-ae9f-f00fc6cb327e" providerId="ADAL" clId="{82EC1243-E7C7-4E39-A48F-473C770A9C8F}"/>
    <pc:docChg chg="custSel addSld modSld">
      <pc:chgData name="Herbener, Jeffrey M." userId="13f213a2-820a-4985-ae9f-f00fc6cb327e" providerId="ADAL" clId="{82EC1243-E7C7-4E39-A48F-473C770A9C8F}" dt="2020-07-03T13:06:27.143" v="4733" actId="20577"/>
      <pc:docMkLst>
        <pc:docMk/>
      </pc:docMkLst>
      <pc:sldChg chg="modSp mod">
        <pc:chgData name="Herbener, Jeffrey M." userId="13f213a2-820a-4985-ae9f-f00fc6cb327e" providerId="ADAL" clId="{82EC1243-E7C7-4E39-A48F-473C770A9C8F}" dt="2020-07-02T15:46:53.226" v="4455" actId="20577"/>
        <pc:sldMkLst>
          <pc:docMk/>
          <pc:sldMk cId="4271087418" sldId="258"/>
        </pc:sldMkLst>
        <pc:spChg chg="mod">
          <ac:chgData name="Herbener, Jeffrey M." userId="13f213a2-820a-4985-ae9f-f00fc6cb327e" providerId="ADAL" clId="{82EC1243-E7C7-4E39-A48F-473C770A9C8F}" dt="2020-07-02T15:46:53.226" v="4455" actId="20577"/>
          <ac:spMkLst>
            <pc:docMk/>
            <pc:sldMk cId="4271087418" sldId="258"/>
            <ac:spMk id="2" creationId="{4E00AEF2-2D4F-48C5-9448-3892D18B57E9}"/>
          </ac:spMkLst>
        </pc:spChg>
        <pc:spChg chg="mod">
          <ac:chgData name="Herbener, Jeffrey M." userId="13f213a2-820a-4985-ae9f-f00fc6cb327e" providerId="ADAL" clId="{82EC1243-E7C7-4E39-A48F-473C770A9C8F}" dt="2020-06-30T20:08:44.747" v="2551" actId="20577"/>
          <ac:spMkLst>
            <pc:docMk/>
            <pc:sldMk cId="4271087418" sldId="258"/>
            <ac:spMk id="3" creationId="{364D7D63-6DFC-4C83-8663-547AA331E630}"/>
          </ac:spMkLst>
        </pc:spChg>
      </pc:sldChg>
      <pc:sldChg chg="modSp mod">
        <pc:chgData name="Herbener, Jeffrey M." userId="13f213a2-820a-4985-ae9f-f00fc6cb327e" providerId="ADAL" clId="{82EC1243-E7C7-4E39-A48F-473C770A9C8F}" dt="2020-07-02T15:49:24.386" v="4583" actId="20577"/>
        <pc:sldMkLst>
          <pc:docMk/>
          <pc:sldMk cId="2594061007" sldId="259"/>
        </pc:sldMkLst>
        <pc:spChg chg="mod">
          <ac:chgData name="Herbener, Jeffrey M." userId="13f213a2-820a-4985-ae9f-f00fc6cb327e" providerId="ADAL" clId="{82EC1243-E7C7-4E39-A48F-473C770A9C8F}" dt="2020-07-02T15:49:24.386" v="4583" actId="20577"/>
          <ac:spMkLst>
            <pc:docMk/>
            <pc:sldMk cId="2594061007" sldId="259"/>
            <ac:spMk id="3" creationId="{EF3C39E4-B73F-4384-AC5E-C6EE29208B14}"/>
          </ac:spMkLst>
        </pc:spChg>
      </pc:sldChg>
      <pc:sldChg chg="modSp mod">
        <pc:chgData name="Herbener, Jeffrey M." userId="13f213a2-820a-4985-ae9f-f00fc6cb327e" providerId="ADAL" clId="{82EC1243-E7C7-4E39-A48F-473C770A9C8F}" dt="2020-07-02T15:48:03.966" v="4530" actId="20577"/>
        <pc:sldMkLst>
          <pc:docMk/>
          <pc:sldMk cId="3037678863" sldId="260"/>
        </pc:sldMkLst>
        <pc:spChg chg="mod">
          <ac:chgData name="Herbener, Jeffrey M." userId="13f213a2-820a-4985-ae9f-f00fc6cb327e" providerId="ADAL" clId="{82EC1243-E7C7-4E39-A48F-473C770A9C8F}" dt="2020-07-02T15:48:03.966" v="4530" actId="20577"/>
          <ac:spMkLst>
            <pc:docMk/>
            <pc:sldMk cId="3037678863" sldId="260"/>
            <ac:spMk id="3" creationId="{D5B2BC12-02AD-4035-BCA5-DC8B6D533FBD}"/>
          </ac:spMkLst>
        </pc:spChg>
      </pc:sldChg>
      <pc:sldChg chg="modSp mod">
        <pc:chgData name="Herbener, Jeffrey M." userId="13f213a2-820a-4985-ae9f-f00fc6cb327e" providerId="ADAL" clId="{82EC1243-E7C7-4E39-A48F-473C770A9C8F}" dt="2020-06-30T13:02:32.907" v="39" actId="20577"/>
        <pc:sldMkLst>
          <pc:docMk/>
          <pc:sldMk cId="2438929111" sldId="261"/>
        </pc:sldMkLst>
        <pc:spChg chg="mod">
          <ac:chgData name="Herbener, Jeffrey M." userId="13f213a2-820a-4985-ae9f-f00fc6cb327e" providerId="ADAL" clId="{82EC1243-E7C7-4E39-A48F-473C770A9C8F}" dt="2020-06-30T13:02:32.907" v="39" actId="20577"/>
          <ac:spMkLst>
            <pc:docMk/>
            <pc:sldMk cId="2438929111" sldId="261"/>
            <ac:spMk id="3" creationId="{A90D4F60-416E-4770-B1D3-598A91C15FEB}"/>
          </ac:spMkLst>
        </pc:spChg>
      </pc:sldChg>
      <pc:sldChg chg="modSp mod">
        <pc:chgData name="Herbener, Jeffrey M." userId="13f213a2-820a-4985-ae9f-f00fc6cb327e" providerId="ADAL" clId="{82EC1243-E7C7-4E39-A48F-473C770A9C8F}" dt="2020-07-01T00:12:08.415" v="3711" actId="20577"/>
        <pc:sldMkLst>
          <pc:docMk/>
          <pc:sldMk cId="484054077" sldId="262"/>
        </pc:sldMkLst>
        <pc:spChg chg="mod">
          <ac:chgData name="Herbener, Jeffrey M." userId="13f213a2-820a-4985-ae9f-f00fc6cb327e" providerId="ADAL" clId="{82EC1243-E7C7-4E39-A48F-473C770A9C8F}" dt="2020-07-01T00:07:05.820" v="2993" actId="20577"/>
          <ac:spMkLst>
            <pc:docMk/>
            <pc:sldMk cId="484054077" sldId="262"/>
            <ac:spMk id="2" creationId="{73DD9D40-6469-46E2-99CF-52E4DBFD1E92}"/>
          </ac:spMkLst>
        </pc:spChg>
        <pc:spChg chg="mod">
          <ac:chgData name="Herbener, Jeffrey M." userId="13f213a2-820a-4985-ae9f-f00fc6cb327e" providerId="ADAL" clId="{82EC1243-E7C7-4E39-A48F-473C770A9C8F}" dt="2020-07-01T00:12:08.415" v="3711" actId="20577"/>
          <ac:spMkLst>
            <pc:docMk/>
            <pc:sldMk cId="484054077" sldId="262"/>
            <ac:spMk id="3" creationId="{DB1F8459-C454-4422-A3FC-C589B58D4BDD}"/>
          </ac:spMkLst>
        </pc:spChg>
      </pc:sldChg>
      <pc:sldChg chg="modSp mod">
        <pc:chgData name="Herbener, Jeffrey M." userId="13f213a2-820a-4985-ae9f-f00fc6cb327e" providerId="ADAL" clId="{82EC1243-E7C7-4E39-A48F-473C770A9C8F}" dt="2020-07-01T00:06:46.154" v="2943" actId="20577"/>
        <pc:sldMkLst>
          <pc:docMk/>
          <pc:sldMk cId="2956994898" sldId="263"/>
        </pc:sldMkLst>
        <pc:spChg chg="mod">
          <ac:chgData name="Herbener, Jeffrey M." userId="13f213a2-820a-4985-ae9f-f00fc6cb327e" providerId="ADAL" clId="{82EC1243-E7C7-4E39-A48F-473C770A9C8F}" dt="2020-07-01T00:02:57.514" v="2604" actId="20577"/>
          <ac:spMkLst>
            <pc:docMk/>
            <pc:sldMk cId="2956994898" sldId="263"/>
            <ac:spMk id="2" creationId="{9565B887-0BED-414C-AECD-12D06A05CF23}"/>
          </ac:spMkLst>
        </pc:spChg>
        <pc:spChg chg="mod">
          <ac:chgData name="Herbener, Jeffrey M." userId="13f213a2-820a-4985-ae9f-f00fc6cb327e" providerId="ADAL" clId="{82EC1243-E7C7-4E39-A48F-473C770A9C8F}" dt="2020-07-01T00:06:46.154" v="2943" actId="20577"/>
          <ac:spMkLst>
            <pc:docMk/>
            <pc:sldMk cId="2956994898" sldId="263"/>
            <ac:spMk id="3" creationId="{23B6F516-0551-456C-A578-C50B9760C578}"/>
          </ac:spMkLst>
        </pc:spChg>
      </pc:sldChg>
      <pc:sldChg chg="addSp delSp modSp new mod">
        <pc:chgData name="Herbener, Jeffrey M." userId="13f213a2-820a-4985-ae9f-f00fc6cb327e" providerId="ADAL" clId="{82EC1243-E7C7-4E39-A48F-473C770A9C8F}" dt="2020-06-30T19:31:46.458" v="1618" actId="14100"/>
        <pc:sldMkLst>
          <pc:docMk/>
          <pc:sldMk cId="1753630346" sldId="264"/>
        </pc:sldMkLst>
        <pc:spChg chg="mod">
          <ac:chgData name="Herbener, Jeffrey M." userId="13f213a2-820a-4985-ae9f-f00fc6cb327e" providerId="ADAL" clId="{82EC1243-E7C7-4E39-A48F-473C770A9C8F}" dt="2020-06-30T19:26:13.475" v="1533" actId="122"/>
          <ac:spMkLst>
            <pc:docMk/>
            <pc:sldMk cId="1753630346" sldId="264"/>
            <ac:spMk id="2" creationId="{C79C0876-2905-476B-B863-B164F7561F2A}"/>
          </ac:spMkLst>
        </pc:spChg>
        <pc:spChg chg="mod">
          <ac:chgData name="Herbener, Jeffrey M." userId="13f213a2-820a-4985-ae9f-f00fc6cb327e" providerId="ADAL" clId="{82EC1243-E7C7-4E39-A48F-473C770A9C8F}" dt="2020-06-30T19:31:38.132" v="1617" actId="20577"/>
          <ac:spMkLst>
            <pc:docMk/>
            <pc:sldMk cId="1753630346" sldId="264"/>
            <ac:spMk id="3" creationId="{D9959ACB-FC0B-4E25-8E5E-D76E3B2F30E3}"/>
          </ac:spMkLst>
        </pc:spChg>
        <pc:cxnChg chg="add del mod">
          <ac:chgData name="Herbener, Jeffrey M." userId="13f213a2-820a-4985-ae9f-f00fc6cb327e" providerId="ADAL" clId="{82EC1243-E7C7-4E39-A48F-473C770A9C8F}" dt="2020-06-30T19:27:37.782" v="1559" actId="478"/>
          <ac:cxnSpMkLst>
            <pc:docMk/>
            <pc:sldMk cId="1753630346" sldId="264"/>
            <ac:cxnSpMk id="5" creationId="{BEAE5F87-17D8-47C6-A918-CDD46782A371}"/>
          </ac:cxnSpMkLst>
        </pc:cxnChg>
        <pc:cxnChg chg="add">
          <ac:chgData name="Herbener, Jeffrey M." userId="13f213a2-820a-4985-ae9f-f00fc6cb327e" providerId="ADAL" clId="{82EC1243-E7C7-4E39-A48F-473C770A9C8F}" dt="2020-06-30T19:27:17.103" v="1556" actId="11529"/>
          <ac:cxnSpMkLst>
            <pc:docMk/>
            <pc:sldMk cId="1753630346" sldId="264"/>
            <ac:cxnSpMk id="8" creationId="{5C5324F5-5AAA-418E-9749-F7AFB1C600E8}"/>
          </ac:cxnSpMkLst>
        </pc:cxnChg>
        <pc:cxnChg chg="add mod">
          <ac:chgData name="Herbener, Jeffrey M." userId="13f213a2-820a-4985-ae9f-f00fc6cb327e" providerId="ADAL" clId="{82EC1243-E7C7-4E39-A48F-473C770A9C8F}" dt="2020-06-30T19:30:41.130" v="1610" actId="1076"/>
          <ac:cxnSpMkLst>
            <pc:docMk/>
            <pc:sldMk cId="1753630346" sldId="264"/>
            <ac:cxnSpMk id="11" creationId="{491E6D8B-DEB2-4EE9-BFEE-013AFE72E276}"/>
          </ac:cxnSpMkLst>
        </pc:cxnChg>
        <pc:cxnChg chg="add mod">
          <ac:chgData name="Herbener, Jeffrey M." userId="13f213a2-820a-4985-ae9f-f00fc6cb327e" providerId="ADAL" clId="{82EC1243-E7C7-4E39-A48F-473C770A9C8F}" dt="2020-06-30T19:30:48.675" v="1611" actId="14100"/>
          <ac:cxnSpMkLst>
            <pc:docMk/>
            <pc:sldMk cId="1753630346" sldId="264"/>
            <ac:cxnSpMk id="14" creationId="{78094097-E919-4BF0-B131-00FBC3C72E14}"/>
          </ac:cxnSpMkLst>
        </pc:cxnChg>
        <pc:cxnChg chg="add mod">
          <ac:chgData name="Herbener, Jeffrey M." userId="13f213a2-820a-4985-ae9f-f00fc6cb327e" providerId="ADAL" clId="{82EC1243-E7C7-4E39-A48F-473C770A9C8F}" dt="2020-06-30T19:29:45.217" v="1587" actId="1076"/>
          <ac:cxnSpMkLst>
            <pc:docMk/>
            <pc:sldMk cId="1753630346" sldId="264"/>
            <ac:cxnSpMk id="17" creationId="{BD23CF7C-DD7A-4EEB-8598-237095BDE095}"/>
          </ac:cxnSpMkLst>
        </pc:cxnChg>
        <pc:cxnChg chg="add mod">
          <ac:chgData name="Herbener, Jeffrey M." userId="13f213a2-820a-4985-ae9f-f00fc6cb327e" providerId="ADAL" clId="{82EC1243-E7C7-4E39-A48F-473C770A9C8F}" dt="2020-06-30T19:31:46.458" v="1618" actId="14100"/>
          <ac:cxnSpMkLst>
            <pc:docMk/>
            <pc:sldMk cId="1753630346" sldId="264"/>
            <ac:cxnSpMk id="20" creationId="{495C48B4-9AFD-46B0-9340-EB232FE6EF71}"/>
          </ac:cxnSpMkLst>
        </pc:cxnChg>
      </pc:sldChg>
      <pc:sldChg chg="modSp new mod">
        <pc:chgData name="Herbener, Jeffrey M." userId="13f213a2-820a-4985-ae9f-f00fc6cb327e" providerId="ADAL" clId="{82EC1243-E7C7-4E39-A48F-473C770A9C8F}" dt="2020-06-30T19:36:01.483" v="1908" actId="20577"/>
        <pc:sldMkLst>
          <pc:docMk/>
          <pc:sldMk cId="1269215255" sldId="265"/>
        </pc:sldMkLst>
        <pc:spChg chg="mod">
          <ac:chgData name="Herbener, Jeffrey M." userId="13f213a2-820a-4985-ae9f-f00fc6cb327e" providerId="ADAL" clId="{82EC1243-E7C7-4E39-A48F-473C770A9C8F}" dt="2020-06-30T19:33:53.495" v="1644" actId="122"/>
          <ac:spMkLst>
            <pc:docMk/>
            <pc:sldMk cId="1269215255" sldId="265"/>
            <ac:spMk id="2" creationId="{D68D2BAC-62C4-4B3E-884B-4CB0747DF048}"/>
          </ac:spMkLst>
        </pc:spChg>
        <pc:spChg chg="mod">
          <ac:chgData name="Herbener, Jeffrey M." userId="13f213a2-820a-4985-ae9f-f00fc6cb327e" providerId="ADAL" clId="{82EC1243-E7C7-4E39-A48F-473C770A9C8F}" dt="2020-06-30T19:36:01.483" v="1908" actId="20577"/>
          <ac:spMkLst>
            <pc:docMk/>
            <pc:sldMk cId="1269215255" sldId="265"/>
            <ac:spMk id="3" creationId="{D9D5D07E-4AE3-4C2E-9CCB-2B361300F529}"/>
          </ac:spMkLst>
        </pc:spChg>
      </pc:sldChg>
      <pc:sldChg chg="addSp modSp new mod">
        <pc:chgData name="Herbener, Jeffrey M." userId="13f213a2-820a-4985-ae9f-f00fc6cb327e" providerId="ADAL" clId="{82EC1243-E7C7-4E39-A48F-473C770A9C8F}" dt="2020-07-03T13:06:27.143" v="4733" actId="20577"/>
        <pc:sldMkLst>
          <pc:docMk/>
          <pc:sldMk cId="3337398909" sldId="266"/>
        </pc:sldMkLst>
        <pc:spChg chg="mod">
          <ac:chgData name="Herbener, Jeffrey M." userId="13f213a2-820a-4985-ae9f-f00fc6cb327e" providerId="ADAL" clId="{82EC1243-E7C7-4E39-A48F-473C770A9C8F}" dt="2020-07-03T13:06:27.143" v="4733" actId="20577"/>
          <ac:spMkLst>
            <pc:docMk/>
            <pc:sldMk cId="3337398909" sldId="266"/>
            <ac:spMk id="2" creationId="{C500A1A9-495E-434F-A7C3-509CEA02CFDF}"/>
          </ac:spMkLst>
        </pc:spChg>
        <pc:spChg chg="mod">
          <ac:chgData name="Herbener, Jeffrey M." userId="13f213a2-820a-4985-ae9f-f00fc6cb327e" providerId="ADAL" clId="{82EC1243-E7C7-4E39-A48F-473C770A9C8F}" dt="2020-07-01T14:50:11.684" v="3856" actId="20577"/>
          <ac:spMkLst>
            <pc:docMk/>
            <pc:sldMk cId="3337398909" sldId="266"/>
            <ac:spMk id="3" creationId="{97D15F38-FE1D-4828-A6FD-141373641A14}"/>
          </ac:spMkLst>
        </pc:spChg>
        <pc:cxnChg chg="add mod">
          <ac:chgData name="Herbener, Jeffrey M." userId="13f213a2-820a-4985-ae9f-f00fc6cb327e" providerId="ADAL" clId="{82EC1243-E7C7-4E39-A48F-473C770A9C8F}" dt="2020-07-01T14:46:01.965" v="3782" actId="1076"/>
          <ac:cxnSpMkLst>
            <pc:docMk/>
            <pc:sldMk cId="3337398909" sldId="266"/>
            <ac:cxnSpMk id="5" creationId="{40B00505-F02D-4DD9-AFE6-F885BE20901D}"/>
          </ac:cxnSpMkLst>
        </pc:cxnChg>
        <pc:cxnChg chg="add mod">
          <ac:chgData name="Herbener, Jeffrey M." userId="13f213a2-820a-4985-ae9f-f00fc6cb327e" providerId="ADAL" clId="{82EC1243-E7C7-4E39-A48F-473C770A9C8F}" dt="2020-07-01T14:46:12.135" v="3784" actId="14100"/>
          <ac:cxnSpMkLst>
            <pc:docMk/>
            <pc:sldMk cId="3337398909" sldId="266"/>
            <ac:cxnSpMk id="8" creationId="{DD54D672-8F9D-4162-A44D-588B6C34B224}"/>
          </ac:cxnSpMkLst>
        </pc:cxnChg>
        <pc:cxnChg chg="add mod">
          <ac:chgData name="Herbener, Jeffrey M." userId="13f213a2-820a-4985-ae9f-f00fc6cb327e" providerId="ADAL" clId="{82EC1243-E7C7-4E39-A48F-473C770A9C8F}" dt="2020-07-01T14:48:43.740" v="3827" actId="1076"/>
          <ac:cxnSpMkLst>
            <pc:docMk/>
            <pc:sldMk cId="3337398909" sldId="266"/>
            <ac:cxnSpMk id="11" creationId="{9A55B0F2-8A32-4B2A-B0A6-3950936E099C}"/>
          </ac:cxnSpMkLst>
        </pc:cxnChg>
        <pc:cxnChg chg="add mod">
          <ac:chgData name="Herbener, Jeffrey M." userId="13f213a2-820a-4985-ae9f-f00fc6cb327e" providerId="ADAL" clId="{82EC1243-E7C7-4E39-A48F-473C770A9C8F}" dt="2020-07-01T14:48:40.696" v="3826" actId="1076"/>
          <ac:cxnSpMkLst>
            <pc:docMk/>
            <pc:sldMk cId="3337398909" sldId="266"/>
            <ac:cxnSpMk id="14" creationId="{DD4A820C-0E21-41B7-BC46-216468D7835D}"/>
          </ac:cxnSpMkLst>
        </pc:cxnChg>
        <pc:cxnChg chg="add mod">
          <ac:chgData name="Herbener, Jeffrey M." userId="13f213a2-820a-4985-ae9f-f00fc6cb327e" providerId="ADAL" clId="{82EC1243-E7C7-4E39-A48F-473C770A9C8F}" dt="2020-07-01T14:50:23.530" v="3857" actId="14100"/>
          <ac:cxnSpMkLst>
            <pc:docMk/>
            <pc:sldMk cId="3337398909" sldId="266"/>
            <ac:cxnSpMk id="17" creationId="{F39EE003-EC3A-44B2-93BC-7B0C89B6D99A}"/>
          </ac:cxnSpMkLst>
        </pc:cxnChg>
      </pc:sldChg>
      <pc:sldChg chg="modSp new mod">
        <pc:chgData name="Herbener, Jeffrey M." userId="13f213a2-820a-4985-ae9f-f00fc6cb327e" providerId="ADAL" clId="{82EC1243-E7C7-4E39-A48F-473C770A9C8F}" dt="2020-07-02T16:02:16.437" v="4643" actId="20577"/>
        <pc:sldMkLst>
          <pc:docMk/>
          <pc:sldMk cId="1497843105" sldId="267"/>
        </pc:sldMkLst>
        <pc:spChg chg="mod">
          <ac:chgData name="Herbener, Jeffrey M." userId="13f213a2-820a-4985-ae9f-f00fc6cb327e" providerId="ADAL" clId="{82EC1243-E7C7-4E39-A48F-473C770A9C8F}" dt="2020-07-01T14:53:38.009" v="3880" actId="122"/>
          <ac:spMkLst>
            <pc:docMk/>
            <pc:sldMk cId="1497843105" sldId="267"/>
            <ac:spMk id="2" creationId="{67ECC2C6-04AB-42A0-961A-453A89E089BD}"/>
          </ac:spMkLst>
        </pc:spChg>
        <pc:spChg chg="mod">
          <ac:chgData name="Herbener, Jeffrey M." userId="13f213a2-820a-4985-ae9f-f00fc6cb327e" providerId="ADAL" clId="{82EC1243-E7C7-4E39-A48F-473C770A9C8F}" dt="2020-07-02T16:02:16.437" v="4643" actId="20577"/>
          <ac:spMkLst>
            <pc:docMk/>
            <pc:sldMk cId="1497843105" sldId="267"/>
            <ac:spMk id="3" creationId="{89FB9BFB-6B5A-4D3F-88F4-CAA4DD2FBE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1A824-78E5-4320-8E6D-47CD8593C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4F40C-238E-46A9-A965-6EA2F6BA4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913B9-610E-4DD6-B0A8-31978B8F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672D-60A2-44A5-A231-BBD3643FB252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5B0E8-06F6-43D4-9B41-8D032D8E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0C890-2CD8-4AC2-ACA1-C2A7A9A4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564-53A3-44E5-ABE9-C3431F0FD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01838-6C32-44B6-A69F-B1892221D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5888E-F61A-42CE-B460-2C6102F94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B5B5B-4FB9-497B-A435-1CF4B9BC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672D-60A2-44A5-A231-BBD3643FB252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C2700-EC6F-4181-9BD8-809939E3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CD9C2-7B8B-4089-925D-53C96D01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564-53A3-44E5-ABE9-C3431F0FD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9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A4FD27-48BF-4678-AF8A-46D106745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40B034-1C16-48B0-B3D6-45A2B004F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FB67B-C599-425A-ADC0-43ED23EB3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672D-60A2-44A5-A231-BBD3643FB252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F2906-0624-4FAC-8F10-83F450BF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12D6E-72E9-45C0-BA54-A3412F4A6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564-53A3-44E5-ABE9-C3431F0FD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8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3062-2C2C-4237-9F28-E0CDE6B1A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8DCB0-BFAF-4191-A825-FD6F5A25B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C8161-A54F-48AD-8155-77F4F7822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672D-60A2-44A5-A231-BBD3643FB252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394D1-55F3-43FD-9BB3-25AA5FDA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3A34C-3339-4BEC-8847-62EC533F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564-53A3-44E5-ABE9-C3431F0FD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9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161FC-0A63-4BBC-B38B-45977187C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28AA5-5EA5-41AE-AA7B-6225DDC7C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F006C-A7B2-4665-A8B3-58AE49F0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672D-60A2-44A5-A231-BBD3643FB252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ABB59-C6B9-40E6-A94C-4449E12E1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BE45A-BAAF-4AC1-9258-A3B51F58E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564-53A3-44E5-ABE9-C3431F0FD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7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1D8ED-8B4E-4A61-B974-9B0FF610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00C9E-F351-441C-932B-591E0C5F36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1A0C3-502E-490C-BA3F-026F459F3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43DC07-17FA-4135-A5E8-76DF3D42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672D-60A2-44A5-A231-BBD3643FB252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7CA42-5527-40AE-BCE0-D6886C97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42D1A-034B-4DB2-B1C8-A962FCB2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564-53A3-44E5-ABE9-C3431F0FD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8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185AA-C771-45FF-B9E0-9D990B599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6E3A5-8E44-4DCC-AA2D-4F5DF24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6CF2A-B57A-46F3-BEA5-CA1278333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E890C0-29A8-4F1C-AA25-809E32B9F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3936E1-A533-47F0-BAD7-46A614CA47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2DC808-581C-432E-86F6-F7C88E69D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672D-60A2-44A5-A231-BBD3643FB252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FFE2AD-605C-485A-86D2-0F3B7090B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0AAEDD-5A91-492C-81CB-41843A31D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564-53A3-44E5-ABE9-C3431F0FD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F7453-3C02-4A1E-8A8C-CE2A0D6C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65E1F8-0983-4CA8-B2E3-9B046B7A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672D-60A2-44A5-A231-BBD3643FB252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72851D-1762-476D-886A-D172EEB9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191C9-5213-4DAC-8B67-B4FC9C547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564-53A3-44E5-ABE9-C3431F0FD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7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752BB-DD1C-43DD-89CD-361F4B0D2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672D-60A2-44A5-A231-BBD3643FB252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4FB0BC-0905-4F10-A751-115D12E56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D9F7C-4B2F-459D-8FC7-219060BC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564-53A3-44E5-ABE9-C3431F0FD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9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64223-C581-459E-946B-9CE6777A2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D422-C709-4B94-840D-8D1144483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6C35E-0FDA-4A4E-98DF-8291A30F6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431D-6355-4A9F-9D56-19EB3A3BF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672D-60A2-44A5-A231-BBD3643FB252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C3B90-E17D-47E3-8FCE-B684A03E6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0406B-498A-4CFB-9FB1-14F4C644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564-53A3-44E5-ABE9-C3431F0FD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5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CEB6-4EEA-4E4E-85CA-8C8DF9F47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0A3659-B65B-4E51-88D8-F1E76334A5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97967-3A10-4F32-AA77-DFAE4E807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F327F-4445-491E-9937-672FCBAC6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672D-60A2-44A5-A231-BBD3643FB252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42C6F-9EA1-4A42-A0A6-12EE35972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D583B-E2A4-4BD1-8169-C0AC578C7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564-53A3-44E5-ABE9-C3431F0FD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9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59787B-F680-4E38-93B2-8BD294D8D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504-8602-4A40-8796-9C9EFEFD1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83EB4-C34A-48C6-8081-017B4CF78C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E672D-60A2-44A5-A231-BBD3643FB252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90A1E-4017-41CC-9F17-233DBD47E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6D653-2E7B-4CEB-9063-B47F7B5B3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4564-53A3-44E5-ABE9-C3431F0FD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7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CACC2-0319-45AD-AD43-EB0FDD4DDD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9F587-8652-49E4-A825-5165160DCF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Mises University</a:t>
            </a:r>
          </a:p>
          <a:p>
            <a:r>
              <a:rPr lang="en-US" dirty="0"/>
              <a:t>July 12-18, 2020</a:t>
            </a:r>
          </a:p>
        </p:txBody>
      </p:sp>
    </p:spTree>
    <p:extLst>
      <p:ext uri="{BB962C8B-B14F-4D97-AF65-F5344CB8AC3E}">
        <p14:creationId xmlns:p14="http://schemas.microsoft.com/office/powerpoint/2010/main" val="1290526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0A1A9-495E-434F-A7C3-509CEA02C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Any Amount of Money Performs the Entire</a:t>
            </a:r>
            <a:br>
              <a:rPr lang="en-US" dirty="0"/>
            </a:br>
            <a:r>
              <a:rPr lang="en-US" dirty="0"/>
              <a:t>Medium of Exchange Function in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15F38-FE1D-4828-A6FD-141373641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PPM</a:t>
            </a:r>
          </a:p>
          <a:p>
            <a:pPr marL="0" indent="0">
              <a:buNone/>
            </a:pPr>
            <a:r>
              <a:rPr lang="en-US" dirty="0"/>
              <a:t>		TS</a:t>
            </a:r>
            <a:r>
              <a:rPr lang="en-US" baseline="-25000" dirty="0"/>
              <a:t>1</a:t>
            </a:r>
            <a:r>
              <a:rPr lang="en-US" dirty="0"/>
              <a:t>	  TS</a:t>
            </a:r>
            <a:r>
              <a:rPr lang="en-US" baseline="-25000" dirty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     • A</a:t>
            </a:r>
          </a:p>
          <a:p>
            <a:pPr marL="0" indent="0">
              <a:buNone/>
            </a:pPr>
            <a:r>
              <a:rPr lang="en-US" dirty="0"/>
              <a:t>			• B</a:t>
            </a:r>
          </a:p>
          <a:p>
            <a:pPr marL="0" indent="0">
              <a:buNone/>
            </a:pPr>
            <a:r>
              <a:rPr lang="en-US" dirty="0"/>
              <a:t>				TD</a:t>
            </a:r>
          </a:p>
          <a:p>
            <a:pPr marL="0" indent="0">
              <a:buNone/>
            </a:pPr>
            <a:r>
              <a:rPr lang="en-US" dirty="0"/>
              <a:t>	         M</a:t>
            </a:r>
            <a:r>
              <a:rPr lang="en-US" baseline="-25000" dirty="0"/>
              <a:t>1</a:t>
            </a:r>
            <a:r>
              <a:rPr lang="en-US" dirty="0"/>
              <a:t>	M</a:t>
            </a:r>
            <a:r>
              <a:rPr lang="en-US" baseline="-25000" dirty="0"/>
              <a:t>2</a:t>
            </a:r>
            <a:r>
              <a:rPr lang="en-US" dirty="0"/>
              <a:t>	Money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0B00505-F02D-4DD9-AFE6-F885BE20901D}"/>
              </a:ext>
            </a:extLst>
          </p:cNvPr>
          <p:cNvCxnSpPr>
            <a:cxnSpLocks/>
          </p:cNvCxnSpPr>
          <p:nvPr/>
        </p:nvCxnSpPr>
        <p:spPr>
          <a:xfrm flipV="1">
            <a:off x="1743075" y="2162175"/>
            <a:ext cx="0" cy="2228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D54D672-8F9D-4162-A44D-588B6C34B224}"/>
              </a:ext>
            </a:extLst>
          </p:cNvPr>
          <p:cNvCxnSpPr>
            <a:cxnSpLocks/>
          </p:cNvCxnSpPr>
          <p:nvPr/>
        </p:nvCxnSpPr>
        <p:spPr>
          <a:xfrm flipV="1">
            <a:off x="1752600" y="4391025"/>
            <a:ext cx="2762250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A55B0F2-8A32-4B2A-B0A6-3950936E099C}"/>
              </a:ext>
            </a:extLst>
          </p:cNvPr>
          <p:cNvCxnSpPr>
            <a:cxnSpLocks/>
          </p:cNvCxnSpPr>
          <p:nvPr/>
        </p:nvCxnSpPr>
        <p:spPr>
          <a:xfrm>
            <a:off x="2657475" y="2372518"/>
            <a:ext cx="0" cy="1885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D4A820C-0E21-41B7-BC46-216468D7835D}"/>
              </a:ext>
            </a:extLst>
          </p:cNvPr>
          <p:cNvCxnSpPr>
            <a:cxnSpLocks/>
          </p:cNvCxnSpPr>
          <p:nvPr/>
        </p:nvCxnSpPr>
        <p:spPr>
          <a:xfrm>
            <a:off x="3762375" y="2382043"/>
            <a:ext cx="0" cy="1876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39EE003-EC3A-44B2-93BC-7B0C89B6D99A}"/>
              </a:ext>
            </a:extLst>
          </p:cNvPr>
          <p:cNvCxnSpPr>
            <a:cxnSpLocks/>
          </p:cNvCxnSpPr>
          <p:nvPr/>
        </p:nvCxnSpPr>
        <p:spPr>
          <a:xfrm>
            <a:off x="1971675" y="2733675"/>
            <a:ext cx="2543175" cy="1190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39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5B887-0BED-414C-AECD-12D06A05C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Unhampered Market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6F516-0551-456C-A578-C50B9760C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Money and Banking</a:t>
            </a:r>
          </a:p>
          <a:p>
            <a:pPr marL="0" indent="0">
              <a:buNone/>
            </a:pPr>
            <a:r>
              <a:rPr lang="en-US" dirty="0"/>
              <a:t>     ● Money Stock </a:t>
            </a:r>
          </a:p>
          <a:p>
            <a:pPr marL="0" indent="0">
              <a:buNone/>
            </a:pPr>
            <a:r>
              <a:rPr lang="en-US" dirty="0"/>
              <a:t>	• Money: Commodity Coinage</a:t>
            </a:r>
          </a:p>
          <a:p>
            <a:pPr marL="0" indent="0">
              <a:buNone/>
            </a:pPr>
            <a:r>
              <a:rPr lang="en-US" dirty="0"/>
              <a:t>	• Money Substitutes: Money Certificates</a:t>
            </a:r>
          </a:p>
          <a:p>
            <a:pPr marL="0" indent="0">
              <a:buNone/>
            </a:pPr>
            <a:r>
              <a:rPr lang="en-US" dirty="0"/>
              <a:t>	• Money Stock production is economized</a:t>
            </a:r>
          </a:p>
          <a:p>
            <a:pPr marL="0" indent="0">
              <a:buNone/>
            </a:pPr>
            <a:r>
              <a:rPr lang="en-US" dirty="0"/>
              <a:t>     ● Banking</a:t>
            </a:r>
          </a:p>
          <a:p>
            <a:pPr marL="0" indent="0">
              <a:buNone/>
            </a:pPr>
            <a:r>
              <a:rPr lang="en-US" dirty="0"/>
              <a:t>	• Produce money certificates: earn fees</a:t>
            </a:r>
          </a:p>
          <a:p>
            <a:pPr marL="0" indent="0">
              <a:buNone/>
            </a:pPr>
            <a:r>
              <a:rPr lang="en-US" dirty="0"/>
              <a:t>	• Intermediate credit: earn interest rate spread</a:t>
            </a:r>
          </a:p>
          <a:p>
            <a:pPr marL="0" indent="0">
              <a:buNone/>
            </a:pPr>
            <a:r>
              <a:rPr lang="en-US" dirty="0"/>
              <a:t>	• Credit supply is economized</a:t>
            </a:r>
          </a:p>
        </p:txBody>
      </p:sp>
    </p:spTree>
    <p:extLst>
      <p:ext uri="{BB962C8B-B14F-4D97-AF65-F5344CB8AC3E}">
        <p14:creationId xmlns:p14="http://schemas.microsoft.com/office/powerpoint/2010/main" val="2956994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D9D40-6469-46E2-99CF-52E4DBFD1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Hampered Market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F8459-C454-4422-A3FC-C589B58D4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Money and Banking</a:t>
            </a:r>
          </a:p>
          <a:p>
            <a:pPr marL="0" indent="0">
              <a:buNone/>
            </a:pPr>
            <a:r>
              <a:rPr lang="en-US" dirty="0"/>
              <a:t>     ● Money Stock </a:t>
            </a:r>
          </a:p>
          <a:p>
            <a:pPr marL="0" indent="0">
              <a:buNone/>
            </a:pPr>
            <a:r>
              <a:rPr lang="en-US" dirty="0"/>
              <a:t>	• Money: fiat paper</a:t>
            </a:r>
          </a:p>
          <a:p>
            <a:pPr marL="0" indent="0">
              <a:buNone/>
            </a:pPr>
            <a:r>
              <a:rPr lang="en-US" dirty="0"/>
              <a:t>	• Money Substitutes: fiduciary media</a:t>
            </a:r>
          </a:p>
          <a:p>
            <a:pPr marL="0" indent="0">
              <a:buNone/>
            </a:pPr>
            <a:r>
              <a:rPr lang="en-US" dirty="0"/>
              <a:t>	• Monetary Inflation and Monetary Deflation</a:t>
            </a:r>
          </a:p>
          <a:p>
            <a:pPr marL="0" indent="0">
              <a:buNone/>
            </a:pPr>
            <a:r>
              <a:rPr lang="en-US" dirty="0"/>
              <a:t>     ● Banking</a:t>
            </a:r>
          </a:p>
          <a:p>
            <a:pPr marL="0" indent="0">
              <a:buNone/>
            </a:pPr>
            <a:r>
              <a:rPr lang="en-US" dirty="0"/>
              <a:t>	• Produce fiduciary media and create credit </a:t>
            </a:r>
          </a:p>
          <a:p>
            <a:pPr marL="0" indent="0">
              <a:buNone/>
            </a:pPr>
            <a:r>
              <a:rPr lang="en-US" dirty="0"/>
              <a:t>	• Intermediate Credit</a:t>
            </a:r>
          </a:p>
          <a:p>
            <a:pPr marL="0" indent="0">
              <a:buNone/>
            </a:pPr>
            <a:r>
              <a:rPr lang="en-US" dirty="0"/>
              <a:t>	• Credit Expansion and Credit Contraction</a:t>
            </a:r>
          </a:p>
        </p:txBody>
      </p:sp>
    </p:spTree>
    <p:extLst>
      <p:ext uri="{BB962C8B-B14F-4D97-AF65-F5344CB8AC3E}">
        <p14:creationId xmlns:p14="http://schemas.microsoft.com/office/powerpoint/2010/main" val="48405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211DE-04E4-4250-A87B-982D7C003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Nature of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102B3-B023-47A3-B5F9-AA81EBF05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Types of Goods</a:t>
            </a:r>
          </a:p>
          <a:p>
            <a:pPr marL="0" indent="0">
              <a:buNone/>
            </a:pPr>
            <a:r>
              <a:rPr lang="en-US" dirty="0"/>
              <a:t>     ● Present Goods</a:t>
            </a:r>
          </a:p>
          <a:p>
            <a:pPr marL="0" indent="0">
              <a:buNone/>
            </a:pPr>
            <a:r>
              <a:rPr lang="en-US" dirty="0"/>
              <a:t>	• Consumer Goods</a:t>
            </a:r>
          </a:p>
          <a:p>
            <a:pPr marL="0" indent="0">
              <a:buNone/>
            </a:pPr>
            <a:r>
              <a:rPr lang="en-US" dirty="0"/>
              <a:t>	• Media of Exchange</a:t>
            </a:r>
          </a:p>
          <a:p>
            <a:pPr marL="0" indent="0">
              <a:buNone/>
            </a:pPr>
            <a:r>
              <a:rPr lang="en-US" dirty="0"/>
              <a:t>     ● Future Goods</a:t>
            </a:r>
          </a:p>
          <a:p>
            <a:pPr marL="0" indent="0">
              <a:buNone/>
            </a:pPr>
            <a:r>
              <a:rPr lang="en-US" dirty="0"/>
              <a:t>	• Original Factors of Production: Labor and Land</a:t>
            </a:r>
          </a:p>
          <a:p>
            <a:pPr marL="0" indent="0">
              <a:buNone/>
            </a:pPr>
            <a:r>
              <a:rPr lang="en-US" dirty="0"/>
              <a:t>	• Produced Factors of Production: Capital Goods</a:t>
            </a:r>
          </a:p>
        </p:txBody>
      </p:sp>
    </p:spTree>
    <p:extLst>
      <p:ext uri="{BB962C8B-B14F-4D97-AF65-F5344CB8AC3E}">
        <p14:creationId xmlns:p14="http://schemas.microsoft.com/office/powerpoint/2010/main" val="3429934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12B1-9EC8-4199-9070-F94572AB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Nature of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D4F60-416E-4770-B1D3-598A91C15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Types of Media of Exchange</a:t>
            </a:r>
          </a:p>
          <a:p>
            <a:pPr marL="0" indent="0">
              <a:buNone/>
            </a:pPr>
            <a:r>
              <a:rPr lang="en-US" dirty="0"/>
              <a:t>     ● Money</a:t>
            </a:r>
          </a:p>
          <a:p>
            <a:pPr marL="0" indent="0">
              <a:buNone/>
            </a:pPr>
            <a:r>
              <a:rPr lang="en-US" dirty="0"/>
              <a:t>	• Commodity Money</a:t>
            </a:r>
          </a:p>
          <a:p>
            <a:pPr marL="0" indent="0">
              <a:buNone/>
            </a:pPr>
            <a:r>
              <a:rPr lang="en-US" dirty="0"/>
              <a:t>	• Credit Money</a:t>
            </a:r>
          </a:p>
          <a:p>
            <a:pPr marL="0" indent="0">
              <a:buNone/>
            </a:pPr>
            <a:r>
              <a:rPr lang="en-US" dirty="0"/>
              <a:t>	• Fiat Money</a:t>
            </a:r>
          </a:p>
          <a:p>
            <a:pPr marL="0" indent="0">
              <a:buNone/>
            </a:pPr>
            <a:r>
              <a:rPr lang="en-US" dirty="0"/>
              <a:t>     ● Money Substitutes</a:t>
            </a:r>
          </a:p>
          <a:p>
            <a:pPr marL="0" indent="0">
              <a:buNone/>
            </a:pPr>
            <a:r>
              <a:rPr lang="en-US" dirty="0"/>
              <a:t>	• Money Certificates</a:t>
            </a:r>
          </a:p>
          <a:p>
            <a:pPr marL="0" indent="0">
              <a:buNone/>
            </a:pPr>
            <a:r>
              <a:rPr lang="en-US" dirty="0"/>
              <a:t>	• Fiduciary Media</a:t>
            </a:r>
          </a:p>
          <a:p>
            <a:pPr marL="0" indent="0">
              <a:buNone/>
            </a:pPr>
            <a:r>
              <a:rPr lang="en-US" dirty="0"/>
              <a:t>     ● Auxiliary Media of Exchange</a:t>
            </a:r>
          </a:p>
        </p:txBody>
      </p:sp>
    </p:spTree>
    <p:extLst>
      <p:ext uri="{BB962C8B-B14F-4D97-AF65-F5344CB8AC3E}">
        <p14:creationId xmlns:p14="http://schemas.microsoft.com/office/powerpoint/2010/main" val="243892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0AEF2-2D4F-48C5-9448-3892D18B5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Origin and Development of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D7D63-6DFC-4C83-8663-547AA331E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Origin and Development of Money Conforms to the Logic of Action</a:t>
            </a:r>
          </a:p>
          <a:p>
            <a:pPr marL="0" indent="0">
              <a:buNone/>
            </a:pPr>
            <a:r>
              <a:rPr lang="en-US" dirty="0"/>
              <a:t>     ● Money Originates from Two Facts</a:t>
            </a:r>
          </a:p>
          <a:p>
            <a:pPr marL="0" indent="0">
              <a:buNone/>
            </a:pPr>
            <a:r>
              <a:rPr lang="en-US" dirty="0"/>
              <a:t>	•Desire to Attain Ends through Exchange</a:t>
            </a:r>
          </a:p>
          <a:p>
            <a:pPr marL="0" indent="0">
              <a:buNone/>
            </a:pPr>
            <a:r>
              <a:rPr lang="en-US" dirty="0"/>
              <a:t>	• Spectrum of Salability of Goods</a:t>
            </a:r>
          </a:p>
          <a:p>
            <a:pPr marL="0" indent="0">
              <a:buNone/>
            </a:pPr>
            <a:r>
              <a:rPr lang="en-US" dirty="0"/>
              <a:t>     ● Money Develops by Entrepreneurial Innovation</a:t>
            </a:r>
          </a:p>
          <a:p>
            <a:pPr marL="0" indent="0">
              <a:buNone/>
            </a:pPr>
            <a:r>
              <a:rPr lang="en-US" dirty="0"/>
              <a:t>	• Selection of Superior Commodities</a:t>
            </a:r>
          </a:p>
          <a:p>
            <a:pPr marL="0" indent="0">
              <a:buNone/>
            </a:pPr>
            <a:r>
              <a:rPr lang="en-US" dirty="0"/>
              <a:t>	• Certification of Commodities</a:t>
            </a:r>
          </a:p>
          <a:p>
            <a:pPr marL="0" indent="0">
              <a:buNone/>
            </a:pPr>
            <a:r>
              <a:rPr lang="en-US" dirty="0"/>
              <a:t>	• Money Certificates</a:t>
            </a:r>
          </a:p>
        </p:txBody>
      </p:sp>
    </p:spTree>
    <p:extLst>
      <p:ext uri="{BB962C8B-B14F-4D97-AF65-F5344CB8AC3E}">
        <p14:creationId xmlns:p14="http://schemas.microsoft.com/office/powerpoint/2010/main" val="427108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50664-5EF7-4F25-94F0-FFEFD8699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Money and Economic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2BC12-02AD-4035-BCA5-DC8B6D533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Economic Calculation: Using Money Prices in Decisions about  </a:t>
            </a:r>
          </a:p>
          <a:p>
            <a:pPr marL="0" indent="0">
              <a:buNone/>
            </a:pPr>
            <a:r>
              <a:rPr lang="en-US" dirty="0"/>
              <a:t>			       Participating in the Social Economy</a:t>
            </a:r>
          </a:p>
          <a:p>
            <a:pPr marL="0" indent="0">
              <a:buNone/>
            </a:pPr>
            <a:r>
              <a:rPr lang="en-US" dirty="0"/>
              <a:t>     ● Consumers Use Money Prices in Decisions to Buy Consumer Goods</a:t>
            </a:r>
          </a:p>
          <a:p>
            <a:pPr marL="0" indent="0">
              <a:buNone/>
            </a:pPr>
            <a:r>
              <a:rPr lang="en-US" dirty="0"/>
              <a:t>	• Calculate the Opportunity Cost of Their Purchases</a:t>
            </a:r>
          </a:p>
          <a:p>
            <a:pPr marL="0" indent="0">
              <a:buNone/>
            </a:pPr>
            <a:r>
              <a:rPr lang="en-US" dirty="0"/>
              <a:t>     ● Producers Use Money Prices in Decisions to Sell Producer Goods</a:t>
            </a:r>
          </a:p>
          <a:p>
            <a:pPr marL="0" indent="0">
              <a:buNone/>
            </a:pPr>
            <a:r>
              <a:rPr lang="en-US" dirty="0"/>
              <a:t>	• Calculate the Value of Their Compensation</a:t>
            </a:r>
          </a:p>
          <a:p>
            <a:pPr marL="0" indent="0">
              <a:buNone/>
            </a:pPr>
            <a:r>
              <a:rPr lang="en-US" dirty="0"/>
              <a:t>     ● Entrepreneurs Use Money Prices in Decisions about Enterprises</a:t>
            </a:r>
          </a:p>
          <a:p>
            <a:pPr marL="0" indent="0">
              <a:buNone/>
            </a:pPr>
            <a:r>
              <a:rPr lang="en-US" dirty="0"/>
              <a:t>	• Calculate Net Income = Revenues – Costs </a:t>
            </a:r>
          </a:p>
          <a:p>
            <a:pPr marL="0" indent="0">
              <a:buNone/>
            </a:pPr>
            <a:r>
              <a:rPr lang="en-US" dirty="0"/>
              <a:t>	• Calculate Net Worth = Assets – Liabilities </a:t>
            </a:r>
          </a:p>
        </p:txBody>
      </p:sp>
    </p:spTree>
    <p:extLst>
      <p:ext uri="{BB962C8B-B14F-4D97-AF65-F5344CB8AC3E}">
        <p14:creationId xmlns:p14="http://schemas.microsoft.com/office/powerpoint/2010/main" val="303767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0F60C-FE4B-4E26-AE89-BC1AE8A0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Price of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C39E4-B73F-4384-AC5E-C6EE29208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Price of Money</a:t>
            </a:r>
          </a:p>
          <a:p>
            <a:pPr marL="0" indent="0">
              <a:buNone/>
            </a:pPr>
            <a:r>
              <a:rPr lang="en-US" dirty="0"/>
              <a:t>     ● Purchasing Power of Money</a:t>
            </a:r>
          </a:p>
          <a:p>
            <a:pPr marL="0" indent="0">
              <a:buNone/>
            </a:pPr>
            <a:r>
              <a:rPr lang="en-US" dirty="0"/>
              <a:t>     ● Determined by Total Stock of and Total Demand for Money</a:t>
            </a:r>
          </a:p>
          <a:p>
            <a:pPr marL="0" indent="0">
              <a:buNone/>
            </a:pPr>
            <a:r>
              <a:rPr lang="en-US" dirty="0"/>
              <a:t>	• Total Stock: amount of a good persons possess</a:t>
            </a:r>
          </a:p>
          <a:p>
            <a:pPr marL="0" indent="0">
              <a:buNone/>
            </a:pPr>
            <a:r>
              <a:rPr lang="en-US" dirty="0"/>
              <a:t>	     TS increases by production and decreases by consumption</a:t>
            </a:r>
          </a:p>
          <a:p>
            <a:pPr marL="0" indent="0">
              <a:buNone/>
            </a:pPr>
            <a:r>
              <a:rPr lang="en-US" dirty="0"/>
              <a:t>	• Total Demand: amount of a good persons prefer to possess</a:t>
            </a:r>
          </a:p>
          <a:p>
            <a:pPr marL="0" indent="0">
              <a:buNone/>
            </a:pPr>
            <a:r>
              <a:rPr lang="en-US" dirty="0"/>
              <a:t>	     TD to hold money to deal with uncertainty</a:t>
            </a:r>
          </a:p>
          <a:p>
            <a:pPr marL="0" indent="0">
              <a:buNone/>
            </a:pPr>
            <a:r>
              <a:rPr lang="en-US" dirty="0"/>
              <a:t>	     Exchange Demand + Reservation Demand</a:t>
            </a:r>
          </a:p>
          <a:p>
            <a:pPr marL="0" indent="0">
              <a:buNone/>
            </a:pPr>
            <a:r>
              <a:rPr lang="en-US" dirty="0"/>
              <a:t>	• PPM at market-clearing level: TD = TS</a:t>
            </a:r>
          </a:p>
        </p:txBody>
      </p:sp>
    </p:spTree>
    <p:extLst>
      <p:ext uri="{BB962C8B-B14F-4D97-AF65-F5344CB8AC3E}">
        <p14:creationId xmlns:p14="http://schemas.microsoft.com/office/powerpoint/2010/main" val="2594061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0876-2905-476B-B863-B164F756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Price of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59ACB-FC0B-4E25-8E5E-D76E3B2F3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PPM</a:t>
            </a:r>
          </a:p>
          <a:p>
            <a:pPr marL="0" indent="0">
              <a:buNone/>
            </a:pPr>
            <a:r>
              <a:rPr lang="en-US" dirty="0"/>
              <a:t>		   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PPM</a:t>
            </a:r>
            <a:r>
              <a:rPr lang="en-US" baseline="-25000" dirty="0"/>
              <a:t>1</a:t>
            </a:r>
            <a:r>
              <a:rPr lang="en-US" dirty="0"/>
              <a:t>	• A</a:t>
            </a:r>
          </a:p>
          <a:p>
            <a:pPr marL="0" indent="0">
              <a:buNone/>
            </a:pPr>
            <a:r>
              <a:rPr lang="en-US" dirty="0"/>
              <a:t>			 TD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M</a:t>
            </a:r>
            <a:r>
              <a:rPr lang="en-US" baseline="-25000" dirty="0"/>
              <a:t>1</a:t>
            </a:r>
            <a:r>
              <a:rPr lang="en-US" dirty="0"/>
              <a:t>			Money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5324F5-5AAA-418E-9749-F7AFB1C600E8}"/>
              </a:ext>
            </a:extLst>
          </p:cNvPr>
          <p:cNvCxnSpPr/>
          <p:nvPr/>
        </p:nvCxnSpPr>
        <p:spPr>
          <a:xfrm>
            <a:off x="1524000" y="3505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1E6D8B-DEB2-4EE9-BFEE-013AFE72E276}"/>
              </a:ext>
            </a:extLst>
          </p:cNvPr>
          <p:cNvCxnSpPr>
            <a:cxnSpLocks/>
          </p:cNvCxnSpPr>
          <p:nvPr/>
        </p:nvCxnSpPr>
        <p:spPr>
          <a:xfrm flipV="1">
            <a:off x="1981200" y="2271712"/>
            <a:ext cx="0" cy="2495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8094097-E919-4BF0-B131-00FBC3C72E14}"/>
              </a:ext>
            </a:extLst>
          </p:cNvPr>
          <p:cNvCxnSpPr>
            <a:cxnSpLocks/>
          </p:cNvCxnSpPr>
          <p:nvPr/>
        </p:nvCxnSpPr>
        <p:spPr>
          <a:xfrm>
            <a:off x="1981200" y="4762500"/>
            <a:ext cx="34575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D23CF7C-DD7A-4EEB-8598-237095BDE095}"/>
              </a:ext>
            </a:extLst>
          </p:cNvPr>
          <p:cNvCxnSpPr>
            <a:cxnSpLocks/>
          </p:cNvCxnSpPr>
          <p:nvPr/>
        </p:nvCxnSpPr>
        <p:spPr>
          <a:xfrm>
            <a:off x="2828925" y="2486025"/>
            <a:ext cx="0" cy="2066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5C48B4-9AFD-46B0-9340-EB232FE6EF71}"/>
              </a:ext>
            </a:extLst>
          </p:cNvPr>
          <p:cNvCxnSpPr>
            <a:cxnSpLocks/>
          </p:cNvCxnSpPr>
          <p:nvPr/>
        </p:nvCxnSpPr>
        <p:spPr>
          <a:xfrm>
            <a:off x="2057400" y="2962275"/>
            <a:ext cx="1514475" cy="1219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63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CC2C6-04AB-42A0-961A-453A89E08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Regression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B9BFB-6B5A-4D3F-88F4-CAA4DD2FB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Subjective Use Value of Money → Demand for Money Stock → PPM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Objection: Austrian Circle</a:t>
            </a:r>
          </a:p>
          <a:p>
            <a:pPr marL="0" indent="0">
              <a:buNone/>
            </a:pPr>
            <a:r>
              <a:rPr lang="en-US" dirty="0"/>
              <a:t>Objective Use Value → SUV → Demand for Money Stock → PPM (OUV)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Solution to Austrian Circle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Objection: Infinite Regress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err="1"/>
              <a:t>OUV</a:t>
            </a:r>
            <a:r>
              <a:rPr lang="en-US" baseline="-25000" dirty="0" err="1"/>
              <a:t>yesterday</a:t>
            </a:r>
            <a:r>
              <a:rPr lang="en-US" dirty="0"/>
              <a:t> → </a:t>
            </a:r>
            <a:r>
              <a:rPr lang="en-US" dirty="0" err="1"/>
              <a:t>SUV</a:t>
            </a:r>
            <a:r>
              <a:rPr lang="en-US" baseline="-25000" dirty="0" err="1"/>
              <a:t>today</a:t>
            </a:r>
            <a:r>
              <a:rPr lang="en-US" dirty="0"/>
              <a:t> → </a:t>
            </a:r>
            <a:r>
              <a:rPr lang="en-US" dirty="0" err="1"/>
              <a:t>Demand</a:t>
            </a:r>
            <a:r>
              <a:rPr lang="en-US" baseline="-25000" dirty="0" err="1"/>
              <a:t>today</a:t>
            </a:r>
            <a:r>
              <a:rPr lang="en-US" dirty="0"/>
              <a:t> → </a:t>
            </a:r>
            <a:r>
              <a:rPr lang="en-US" dirty="0" err="1"/>
              <a:t>PPM</a:t>
            </a:r>
            <a:r>
              <a:rPr lang="en-US" baseline="-25000" dirty="0" err="1"/>
              <a:t>today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Solution to Infinite Regress </a:t>
            </a:r>
          </a:p>
          <a:p>
            <a:pPr marL="0" indent="0">
              <a:buNone/>
            </a:pPr>
            <a:r>
              <a:rPr lang="en-US" dirty="0"/>
              <a:t>OUV of </a:t>
            </a:r>
            <a:r>
              <a:rPr lang="en-US" dirty="0" err="1"/>
              <a:t>Gold</a:t>
            </a:r>
            <a:r>
              <a:rPr lang="en-US" baseline="-25000" dirty="0" err="1"/>
              <a:t>last</a:t>
            </a:r>
            <a:r>
              <a:rPr lang="en-US" baseline="-25000" dirty="0"/>
              <a:t> day</a:t>
            </a:r>
            <a:r>
              <a:rPr lang="en-US" dirty="0"/>
              <a:t> → SUV of </a:t>
            </a:r>
            <a:r>
              <a:rPr lang="en-US" dirty="0" err="1"/>
              <a:t>Gold</a:t>
            </a:r>
            <a:r>
              <a:rPr lang="en-US" baseline="-25000" dirty="0" err="1"/>
              <a:t>first</a:t>
            </a:r>
            <a:r>
              <a:rPr lang="en-US" baseline="-25000" dirty="0"/>
              <a:t> day</a:t>
            </a:r>
            <a:r>
              <a:rPr lang="en-US" dirty="0"/>
              <a:t> → </a:t>
            </a:r>
            <a:r>
              <a:rPr lang="en-US" dirty="0" err="1"/>
              <a:t>Demand</a:t>
            </a:r>
            <a:r>
              <a:rPr lang="en-US" baseline="-25000" dirty="0" err="1"/>
              <a:t>first</a:t>
            </a:r>
            <a:r>
              <a:rPr lang="en-US" baseline="-25000" dirty="0"/>
              <a:t> day</a:t>
            </a:r>
            <a:r>
              <a:rPr lang="en-US" dirty="0"/>
              <a:t> → </a:t>
            </a:r>
            <a:r>
              <a:rPr lang="en-US" dirty="0" err="1"/>
              <a:t>PPM</a:t>
            </a:r>
            <a:r>
              <a:rPr lang="en-US" baseline="-25000" dirty="0" err="1"/>
              <a:t>first</a:t>
            </a:r>
            <a:r>
              <a:rPr lang="en-US" baseline="-25000" dirty="0"/>
              <a:t> day</a:t>
            </a:r>
            <a:r>
              <a:rPr lang="en-US" dirty="0"/>
              <a:t> →</a:t>
            </a:r>
            <a:endParaRPr lang="en-US" baseline="30000" dirty="0"/>
          </a:p>
          <a:p>
            <a:pPr marL="0" indent="0">
              <a:buNone/>
            </a:pPr>
            <a:r>
              <a:rPr lang="en-US" baseline="30000" dirty="0"/>
              <a:t>		of barter			    of money	                of money		 of money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4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2BAC-62C4-4B3E-884B-4CB0747DF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Changes in the PPM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5D07E-4AE3-4C2E-9CCB-2B361300F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Four Cases</a:t>
            </a:r>
          </a:p>
          <a:p>
            <a:pPr marL="0" indent="0">
              <a:buNone/>
            </a:pPr>
            <a:r>
              <a:rPr lang="en-US" dirty="0"/>
              <a:t>     ● TD increases relative to TS causing the PPM to rise</a:t>
            </a:r>
          </a:p>
          <a:p>
            <a:pPr marL="0" indent="0">
              <a:buNone/>
            </a:pPr>
            <a:r>
              <a:rPr lang="en-US" dirty="0"/>
              <a:t>     ● TD decreases relative to TS causing the PPM to fall</a:t>
            </a:r>
          </a:p>
          <a:p>
            <a:pPr marL="0" indent="0">
              <a:buNone/>
            </a:pPr>
            <a:r>
              <a:rPr lang="en-US" dirty="0"/>
              <a:t>     ● TS increases relative to TD causing the PPM to fall</a:t>
            </a:r>
          </a:p>
          <a:p>
            <a:pPr marL="0" indent="0">
              <a:buNone/>
            </a:pPr>
            <a:r>
              <a:rPr lang="en-US" dirty="0"/>
              <a:t>     ● TS decreases relative to TD causing the PPM to rise</a:t>
            </a:r>
          </a:p>
        </p:txBody>
      </p:sp>
    </p:spTree>
    <p:extLst>
      <p:ext uri="{BB962C8B-B14F-4D97-AF65-F5344CB8AC3E}">
        <p14:creationId xmlns:p14="http://schemas.microsoft.com/office/powerpoint/2010/main" val="1269215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704B1218BC54468B8A6B8DAE13937C" ma:contentTypeVersion="10" ma:contentTypeDescription="Create a new document." ma:contentTypeScope="" ma:versionID="519e2f6da6c8ee41bcf39fd1113d8011">
  <xsd:schema xmlns:xsd="http://www.w3.org/2001/XMLSchema" xmlns:xs="http://www.w3.org/2001/XMLSchema" xmlns:p="http://schemas.microsoft.com/office/2006/metadata/properties" xmlns:ns3="e235482a-df28-4e8c-a109-11ef9d3fad7a" targetNamespace="http://schemas.microsoft.com/office/2006/metadata/properties" ma:root="true" ma:fieldsID="d84bccc618322b113a5cb60c424fc83a" ns3:_="">
    <xsd:import namespace="e235482a-df28-4e8c-a109-11ef9d3fad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35482a-df28-4e8c-a109-11ef9d3fad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B967D7-9E6C-4C32-8F4F-7E52DF9AC7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35482a-df28-4e8c-a109-11ef9d3fad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F8E606-B0DA-47F2-83DF-5FA66E963D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E80E1C-AC53-41D6-A0B0-E70F949D855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643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Money</vt:lpstr>
      <vt:lpstr>Nature of Money</vt:lpstr>
      <vt:lpstr>Nature of Money</vt:lpstr>
      <vt:lpstr>Origin and Development of Money</vt:lpstr>
      <vt:lpstr>Money and Economic Calculation</vt:lpstr>
      <vt:lpstr>Price of Money</vt:lpstr>
      <vt:lpstr>Price of Money</vt:lpstr>
      <vt:lpstr>Regression Theorem</vt:lpstr>
      <vt:lpstr>Changes in the PPM</vt:lpstr>
      <vt:lpstr>Any Amount of Money Performs the Entire Medium of Exchange Function in Society</vt:lpstr>
      <vt:lpstr>Unhampered Market Economy</vt:lpstr>
      <vt:lpstr>Hampered Market Economy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</dc:title>
  <dc:creator>Herbener, Jeffrey M.</dc:creator>
  <cp:lastModifiedBy>Herbener, Jeffrey M.</cp:lastModifiedBy>
  <cp:revision>11</cp:revision>
  <cp:lastPrinted>2020-06-30T22:10:31Z</cp:lastPrinted>
  <dcterms:created xsi:type="dcterms:W3CDTF">2020-06-29T17:23:03Z</dcterms:created>
  <dcterms:modified xsi:type="dcterms:W3CDTF">2020-07-03T13:06:48Z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0x010100D7704B1218BC54468B8A6B8DAE13937C</vt:lpwstr>
  </property>
</Properties>
</file>