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8"/>
  </p:notesMasterIdLst>
  <p:sldIdLst>
    <p:sldId id="256" r:id="rId2"/>
    <p:sldId id="257" r:id="rId3"/>
    <p:sldId id="258" r:id="rId4"/>
    <p:sldId id="259" r:id="rId5"/>
    <p:sldId id="260" r:id="rId6"/>
    <p:sldId id="261" r:id="rId7"/>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C436B"/>
        </a:solidFill>
        <a:effectLst/>
        <a:uFillTx/>
        <a:latin typeface="+mj-lt"/>
        <a:ea typeface="+mj-ea"/>
        <a:cs typeface="+mj-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C436B"/>
        </a:solidFill>
        <a:effectLst/>
        <a:uFillTx/>
        <a:latin typeface="+mj-lt"/>
        <a:ea typeface="+mj-ea"/>
        <a:cs typeface="+mj-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C436B"/>
        </a:solidFill>
        <a:effectLst/>
        <a:uFillTx/>
        <a:latin typeface="+mj-lt"/>
        <a:ea typeface="+mj-ea"/>
        <a:cs typeface="+mj-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C436B"/>
        </a:solidFill>
        <a:effectLst/>
        <a:uFillTx/>
        <a:latin typeface="+mj-lt"/>
        <a:ea typeface="+mj-ea"/>
        <a:cs typeface="+mj-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C436B"/>
        </a:solidFill>
        <a:effectLst/>
        <a:uFillTx/>
        <a:latin typeface="+mj-lt"/>
        <a:ea typeface="+mj-ea"/>
        <a:cs typeface="+mj-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C436B"/>
        </a:solidFill>
        <a:effectLst/>
        <a:uFillTx/>
        <a:latin typeface="+mj-lt"/>
        <a:ea typeface="+mj-ea"/>
        <a:cs typeface="+mj-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C436B"/>
        </a:solidFill>
        <a:effectLst/>
        <a:uFillTx/>
        <a:latin typeface="+mj-lt"/>
        <a:ea typeface="+mj-ea"/>
        <a:cs typeface="+mj-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C436B"/>
        </a:solidFill>
        <a:effectLst/>
        <a:uFillTx/>
        <a:latin typeface="+mj-lt"/>
        <a:ea typeface="+mj-ea"/>
        <a:cs typeface="+mj-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C436B"/>
        </a:solidFill>
        <a:effectLst/>
        <a:uFillTx/>
        <a:latin typeface="+mj-lt"/>
        <a:ea typeface="+mj-ea"/>
        <a:cs typeface="+mj-cs"/>
        <a:sym typeface="Calibri"/>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a:tcStyle>
        <a:tcBdr/>
        <a:fill>
          <a:solidFill>
            <a:srgbClr val="E8EBF5"/>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snapToObjects="1" showGuides="1">
      <p:cViewPr varScale="1">
        <p:scale>
          <a:sx n="117" d="100"/>
          <a:sy n="117" d="100"/>
        </p:scale>
        <p:origin x="808" y="16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9" name="Shape 119"/>
          <p:cNvSpPr>
            <a:spLocks noGrp="1" noRot="1" noChangeAspect="1"/>
          </p:cNvSpPr>
          <p:nvPr>
            <p:ph type="sldImg"/>
          </p:nvPr>
        </p:nvSpPr>
        <p:spPr>
          <a:xfrm>
            <a:off x="1143000" y="685800"/>
            <a:ext cx="4572000" cy="3429000"/>
          </a:xfrm>
          <a:prstGeom prst="rect">
            <a:avLst/>
          </a:prstGeom>
        </p:spPr>
        <p:txBody>
          <a:bodyPr/>
          <a:lstStyle/>
          <a:p>
            <a:endParaRPr/>
          </a:p>
        </p:txBody>
      </p:sp>
      <p:sp>
        <p:nvSpPr>
          <p:cNvPr id="120" name="Shape 120"/>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 name="Shape 161"/>
          <p:cNvSpPr>
            <a:spLocks noGrp="1" noRot="1" noChangeAspect="1"/>
          </p:cNvSpPr>
          <p:nvPr>
            <p:ph type="sldImg"/>
          </p:nvPr>
        </p:nvSpPr>
        <p:spPr>
          <a:prstGeom prst="rect">
            <a:avLst/>
          </a:prstGeom>
        </p:spPr>
        <p:txBody>
          <a:bodyPr/>
          <a:lstStyle/>
          <a:p>
            <a:endParaRPr/>
          </a:p>
        </p:txBody>
      </p:sp>
      <p:sp>
        <p:nvSpPr>
          <p:cNvPr id="162" name="Shape 162"/>
          <p:cNvSpPr>
            <a:spLocks noGrp="1"/>
          </p:cNvSpPr>
          <p:nvPr>
            <p:ph type="body" sz="quarter" idx="1"/>
          </p:nvPr>
        </p:nvSpPr>
        <p:spPr>
          <a:prstGeom prst="rect">
            <a:avLst/>
          </a:prstGeom>
        </p:spPr>
        <p:txBody>
          <a:bodyPr/>
          <a:lstStyle/>
          <a:p>
            <a:r>
              <a:t>A business model captures the fundamental idea of consumers and innovative businesses jointly navigating a shared experience of value creation, in a never-ending quest for higher value from which they can both profit. In this co-navigation, the consumer acts and the entrepreneur responds.</a:t>
            </a:r>
          </a:p>
          <a:p>
            <a:r>
              <a:t>There are 4 phases in the value generating business model. Think of them as 4 V’s.</a:t>
            </a:r>
          </a:p>
          <a:p>
            <a:r>
              <a:t>In phase V1, value potential is assessed. The consumer is seeking to solve the dissatisfactions generated by their consumption experiences prior to this point. The business is also assessing the potential of this dissatisfaction: does it justify the development of an innovative value proposition – is it sufficiently important to enough potential customers and do they rank solution of the dissatisfaction high on their value scales?</a:t>
            </a:r>
          </a:p>
          <a:p>
            <a:r>
              <a:t>In Phase V2, value experience is facilitated. The consumer is deciding on the relative value of the innovative value proposition in order to make a choice, and the business is communicating the parameters of value, including features and benefits, to help make that choice, and taking away all barriers to purchase that the consumer may be experiencing.</a:t>
            </a:r>
          </a:p>
          <a:p>
            <a:r>
              <a:t>In Phase 3, potential is realized and value is captured. The consumer captures value by making the purchase and experiencing usage. The business captures value via revenue from the customer minus costs, including revenue shared with partners in the network of value delivery.</a:t>
            </a:r>
          </a:p>
          <a:p>
            <a:r>
              <a:t>Phase V4 is value agility. The consumer’s agility is to assess the consumption experience relative to expectations and to any changes in the market or their own preferences. The business’s agility is to monitor, and empathically review the consumer’s assessment and prepare responses in the form of improvements and innovations.</a:t>
            </a:r>
          </a:p>
          <a:p>
            <a:r>
              <a:t>The business model continuously rotates and reshuffles the 4 V’s.</a:t>
            </a:r>
          </a:p>
          <a:p>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 name="Shape 206"/>
          <p:cNvSpPr>
            <a:spLocks noGrp="1" noRot="1" noChangeAspect="1"/>
          </p:cNvSpPr>
          <p:nvPr>
            <p:ph type="sldImg"/>
          </p:nvPr>
        </p:nvSpPr>
        <p:spPr>
          <a:prstGeom prst="rect">
            <a:avLst/>
          </a:prstGeom>
        </p:spPr>
        <p:txBody>
          <a:bodyPr/>
          <a:lstStyle/>
          <a:p>
            <a:endParaRPr/>
          </a:p>
        </p:txBody>
      </p:sp>
      <p:sp>
        <p:nvSpPr>
          <p:cNvPr id="207" name="Shape 207"/>
          <p:cNvSpPr>
            <a:spLocks noGrp="1"/>
          </p:cNvSpPr>
          <p:nvPr>
            <p:ph type="body" sz="quarter" idx="1"/>
          </p:nvPr>
        </p:nvSpPr>
        <p:spPr>
          <a:prstGeom prst="rect">
            <a:avLst/>
          </a:prstGeom>
        </p:spPr>
        <p:txBody>
          <a:bodyPr/>
          <a:lstStyle/>
          <a:p>
            <a:r>
              <a:t>The consumer acts to create value for themselves. They begin with the expression of their own dissatisfactions, including a subjective attachment of importance to the need based on their scale of values.</a:t>
            </a:r>
          </a:p>
          <a:p>
            <a:r>
              <a:t>When they receive a new value proposition, they assess it for expected value – can this potentially meet my need; can the proposing firm be believed, do they have the capability to meet my need, do they have the capacity? If yes, on a binary choice, the consumer moves on to facilitate the potential value for themselves.</a:t>
            </a:r>
          </a:p>
          <a:p>
            <a:r>
              <a:t>In V2, the consumer takes the steps to turn value potential into value experience by assessing relative value and exchange value. They compare the value proposition against past experience, and against competitive offers, and alternative satisfactions. They ask if the value proposition meets their individual needs; can they customize it? They ask how much work it requires of them to experience value – convenience and ease of use. Does it fit into their exiting system, their way of doing things. What barriers are their to my value experience? A willingness to pay emerges if the expected value is greater than the expected price.</a:t>
            </a:r>
          </a:p>
          <a:p>
            <a:r>
              <a:t>In V3, the consumer actualizes the exchange value – the assessment that the experience value will be greater than the price – and purchases if this is the case and all other barriers are removed. They experience the value proposition in use, and then evaluate that experience after the fact, adding the evaluation to their accumulation of consumptive experiences. This positions them for the next rotation of V1 through V4, with more learning and more knowledge, which they are willing to share with producers.</a:t>
            </a:r>
          </a:p>
          <a:p>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 name="Shape 286"/>
          <p:cNvSpPr>
            <a:spLocks noGrp="1" noRot="1" noChangeAspect="1"/>
          </p:cNvSpPr>
          <p:nvPr>
            <p:ph type="sldImg"/>
          </p:nvPr>
        </p:nvSpPr>
        <p:spPr>
          <a:prstGeom prst="rect">
            <a:avLst/>
          </a:prstGeom>
        </p:spPr>
        <p:txBody>
          <a:bodyPr/>
          <a:lstStyle/>
          <a:p>
            <a:endParaRPr/>
          </a:p>
        </p:txBody>
      </p:sp>
      <p:sp>
        <p:nvSpPr>
          <p:cNvPr id="287" name="Shape 287"/>
          <p:cNvSpPr>
            <a:spLocks noGrp="1"/>
          </p:cNvSpPr>
          <p:nvPr>
            <p:ph type="body" sz="quarter" idx="1"/>
          </p:nvPr>
        </p:nvSpPr>
        <p:spPr>
          <a:prstGeom prst="rect">
            <a:avLst/>
          </a:prstGeom>
        </p:spPr>
        <p:txBody>
          <a:bodyPr/>
          <a:lstStyle/>
          <a:p>
            <a:r>
              <a:t>The innovative business is the responder in the business model, and successful businesses are the best responders. Success requires a full, deep understanding of the customers and their  dissatisfactions from the perspective of their preferences, a measure of the importance of the need on their scale of values, and a confirmation that customers recognize the business’s capability to meet the need. </a:t>
            </a:r>
          </a:p>
          <a:p>
            <a:r>
              <a:t>Based on these understandings and an accurate empathic diagnosis of the customer’s specific expressed dissatisfactions, the business is able to formulate a value proposition to address them. As the customer assesses expected value and relative value, the business advertises and educates to convince the consumer that the value proposition fully meets their needs – the offering is the mirror image of the need. The business offers customization and personal service to make the value proposition specific to the individual customer, aiming for an exact fit with the customer’s usage systems. Added convenience aims to remove from the customer all work and effort and difficulty or uncertainty on their part, removing every barrier prior to the act of consumption.</a:t>
            </a:r>
          </a:p>
          <a:p>
            <a:r>
              <a:t>Finally, the customer develops a willingness to pay, which is captured in a price that is less than the expected value, triggering a purchase and then a usage experience. The business captures value as a reflection of the margin over costs.</a:t>
            </a:r>
          </a:p>
          <a:p>
            <a:r>
              <a:t>During the customer’s usage experience and subsequent evaluation compared to expectations,  the business plays a monitoring and empathic diagnostic role, picking up any signals of potential improvement from the customer and translating these into an improved or new value proposition for the future.</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 name="Shape 318"/>
          <p:cNvSpPr>
            <a:spLocks noGrp="1" noRot="1" noChangeAspect="1"/>
          </p:cNvSpPr>
          <p:nvPr>
            <p:ph type="sldImg"/>
          </p:nvPr>
        </p:nvSpPr>
        <p:spPr>
          <a:prstGeom prst="rect">
            <a:avLst/>
          </a:prstGeom>
        </p:spPr>
        <p:txBody>
          <a:bodyPr/>
          <a:lstStyle/>
          <a:p>
            <a:endParaRPr/>
          </a:p>
        </p:txBody>
      </p:sp>
      <p:sp>
        <p:nvSpPr>
          <p:cNvPr id="319" name="Shape 319"/>
          <p:cNvSpPr>
            <a:spLocks noGrp="1"/>
          </p:cNvSpPr>
          <p:nvPr>
            <p:ph type="body" sz="quarter" idx="1"/>
          </p:nvPr>
        </p:nvSpPr>
        <p:spPr>
          <a:prstGeom prst="rect">
            <a:avLst/>
          </a:prstGeom>
        </p:spPr>
        <p:txBody>
          <a:bodyPr/>
          <a:lstStyle/>
          <a:p>
            <a:r>
              <a:t>This co-navigation of value potential by the customer and the innovative business plays out in a continuous synchronization of customer action signals and responsive business propositions.</a:t>
            </a:r>
          </a:p>
          <a:p>
            <a:endParaRPr/>
          </a:p>
          <a:p>
            <a:r>
              <a:t>The businesses that are best at this value-responsive role – creating value propositions that are the most precise mirror images - are the ones that succeed, turning value potential into value experience and value capture.</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524000" y="1122362"/>
            <a:ext cx="9144000" cy="2387601"/>
          </a:xfrm>
          <a:prstGeom prst="rect">
            <a:avLst/>
          </a:prstGeom>
        </p:spPr>
        <p:txBody>
          <a:bodyPr anchor="b"/>
          <a:lstStyle>
            <a:lvl1pPr>
              <a:defRPr sz="6000">
                <a:solidFill>
                  <a:srgbClr val="000000"/>
                </a:solidFill>
              </a:defRPr>
            </a:lvl1pPr>
          </a:lstStyle>
          <a:p>
            <a:r>
              <a:t>Title Text</a:t>
            </a:r>
          </a:p>
        </p:txBody>
      </p:sp>
      <p:sp>
        <p:nvSpPr>
          <p:cNvPr id="12" name="Body Level One…"/>
          <p:cNvSpPr txBox="1">
            <a:spLocks noGrp="1"/>
          </p:cNvSpPr>
          <p:nvPr>
            <p:ph type="body" sz="quarter" idx="1"/>
          </p:nvPr>
        </p:nvSpPr>
        <p:spPr>
          <a:xfrm>
            <a:off x="1524000" y="3602037"/>
            <a:ext cx="9144000" cy="1655763"/>
          </a:xfrm>
          <a:prstGeom prst="rect">
            <a:avLst/>
          </a:prstGeom>
        </p:spPr>
        <p:txBody>
          <a:bodyPr/>
          <a:lstStyle>
            <a:lvl1pPr marL="0" indent="0" algn="ctr">
              <a:buSzTx/>
              <a:buFontTx/>
              <a:buNone/>
              <a:defRPr sz="2400"/>
            </a:lvl1pPr>
            <a:lvl2pPr marL="0" indent="457200" algn="ctr">
              <a:buSzTx/>
              <a:buFontTx/>
              <a:buNone/>
              <a:defRPr sz="2400"/>
            </a:lvl2pPr>
            <a:lvl3pPr marL="0" indent="914400" algn="ctr">
              <a:buSzTx/>
              <a:buFontTx/>
              <a:buNone/>
              <a:defRPr sz="2400"/>
            </a:lvl3pPr>
            <a:lvl4pPr marL="0" indent="1371600" algn="ctr">
              <a:buSzTx/>
              <a:buFontTx/>
              <a:buNone/>
              <a:defRPr sz="2400"/>
            </a:lvl4pPr>
            <a:lvl5pPr marL="0" indent="1828800" algn="ctr">
              <a:buSzTx/>
              <a:buFontTx/>
              <a:buNone/>
              <a:defRPr sz="24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88" name="Title Text"/>
          <p:cNvSpPr txBox="1">
            <a:spLocks noGrp="1"/>
          </p:cNvSpPr>
          <p:nvPr>
            <p:ph type="title"/>
          </p:nvPr>
        </p:nvSpPr>
        <p:spPr>
          <a:xfrm>
            <a:off x="839787" y="457200"/>
            <a:ext cx="3932239" cy="1600200"/>
          </a:xfrm>
          <a:prstGeom prst="rect">
            <a:avLst/>
          </a:prstGeom>
        </p:spPr>
        <p:txBody>
          <a:bodyPr anchor="b"/>
          <a:lstStyle>
            <a:lvl1pPr algn="l">
              <a:defRPr sz="3200">
                <a:solidFill>
                  <a:srgbClr val="000000"/>
                </a:solidFill>
              </a:defRPr>
            </a:lvl1pPr>
          </a:lstStyle>
          <a:p>
            <a:r>
              <a:t>Title Text</a:t>
            </a:r>
          </a:p>
        </p:txBody>
      </p:sp>
      <p:sp>
        <p:nvSpPr>
          <p:cNvPr id="89" name="Body Level One…"/>
          <p:cNvSpPr txBox="1">
            <a:spLocks noGrp="1"/>
          </p:cNvSpPr>
          <p:nvPr>
            <p:ph type="body" sz="half" idx="1"/>
          </p:nvPr>
        </p:nvSpPr>
        <p:spPr>
          <a:xfrm>
            <a:off x="5183187" y="987425"/>
            <a:ext cx="6172201" cy="487362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r>
              <a:t>Body Level One</a:t>
            </a:r>
          </a:p>
          <a:p>
            <a:pPr lvl="1"/>
            <a:r>
              <a:t>Body Level Two</a:t>
            </a:r>
          </a:p>
          <a:p>
            <a:pPr lvl="2"/>
            <a:r>
              <a:t>Body Level Three</a:t>
            </a:r>
          </a:p>
          <a:p>
            <a:pPr lvl="3"/>
            <a:r>
              <a:t>Body Level Four</a:t>
            </a:r>
          </a:p>
          <a:p>
            <a:pPr lvl="4"/>
            <a:r>
              <a:t>Body Level Five</a:t>
            </a:r>
          </a:p>
        </p:txBody>
      </p:sp>
      <p:sp>
        <p:nvSpPr>
          <p:cNvPr id="90" name="Text Placeholder 3"/>
          <p:cNvSpPr>
            <a:spLocks noGrp="1"/>
          </p:cNvSpPr>
          <p:nvPr>
            <p:ph type="body" sz="quarter" idx="21"/>
          </p:nvPr>
        </p:nvSpPr>
        <p:spPr>
          <a:xfrm>
            <a:off x="839787" y="2057400"/>
            <a:ext cx="3932238" cy="3811588"/>
          </a:xfrm>
          <a:prstGeom prst="rect">
            <a:avLst/>
          </a:prstGeom>
        </p:spPr>
        <p:txBody>
          <a:bodyPr/>
          <a:lstStyle/>
          <a:p>
            <a:pPr marL="0" indent="0">
              <a:buSzTx/>
              <a:buFontTx/>
              <a:buNone/>
              <a:defRPr sz="1600"/>
            </a:pPr>
            <a:endParaRPr/>
          </a:p>
        </p:txBody>
      </p:sp>
      <p:sp>
        <p:nvSpPr>
          <p:cNvPr id="9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98" name="Title Text"/>
          <p:cNvSpPr txBox="1">
            <a:spLocks noGrp="1"/>
          </p:cNvSpPr>
          <p:nvPr>
            <p:ph type="title"/>
          </p:nvPr>
        </p:nvSpPr>
        <p:spPr>
          <a:xfrm>
            <a:off x="839787" y="457200"/>
            <a:ext cx="3932239" cy="1600200"/>
          </a:xfrm>
          <a:prstGeom prst="rect">
            <a:avLst/>
          </a:prstGeom>
        </p:spPr>
        <p:txBody>
          <a:bodyPr anchor="b"/>
          <a:lstStyle>
            <a:lvl1pPr algn="l">
              <a:defRPr sz="3200">
                <a:solidFill>
                  <a:srgbClr val="000000"/>
                </a:solidFill>
              </a:defRPr>
            </a:lvl1pPr>
          </a:lstStyle>
          <a:p>
            <a:r>
              <a:t>Title Text</a:t>
            </a:r>
          </a:p>
        </p:txBody>
      </p:sp>
      <p:sp>
        <p:nvSpPr>
          <p:cNvPr id="99" name="Picture Placeholder 2"/>
          <p:cNvSpPr>
            <a:spLocks noGrp="1"/>
          </p:cNvSpPr>
          <p:nvPr>
            <p:ph type="pic" sz="half" idx="21"/>
          </p:nvPr>
        </p:nvSpPr>
        <p:spPr>
          <a:xfrm>
            <a:off x="5183187" y="987425"/>
            <a:ext cx="6172201" cy="4873625"/>
          </a:xfrm>
          <a:prstGeom prst="rect">
            <a:avLst/>
          </a:prstGeom>
        </p:spPr>
        <p:txBody>
          <a:bodyPr lIns="91439" rIns="91439">
            <a:noAutofit/>
          </a:bodyPr>
          <a:lstStyle/>
          <a:p>
            <a:endParaRPr/>
          </a:p>
        </p:txBody>
      </p:sp>
      <p:sp>
        <p:nvSpPr>
          <p:cNvPr id="100" name="Body Level One…"/>
          <p:cNvSpPr txBox="1">
            <a:spLocks noGrp="1"/>
          </p:cNvSpPr>
          <p:nvPr>
            <p:ph type="body" sz="quarter" idx="1"/>
          </p:nvPr>
        </p:nvSpPr>
        <p:spPr>
          <a:xfrm>
            <a:off x="839787" y="2057400"/>
            <a:ext cx="3932239" cy="3811588"/>
          </a:xfrm>
          <a:prstGeom prst="rect">
            <a:avLst/>
          </a:prstGeom>
        </p:spPr>
        <p:txBody>
          <a:bodyPr/>
          <a:lstStyle>
            <a:lvl1pPr marL="0" indent="0">
              <a:buSzTx/>
              <a:buFontTx/>
              <a:buNone/>
              <a:defRPr sz="1600"/>
            </a:lvl1pPr>
            <a:lvl2pPr marL="0" indent="457200">
              <a:buSzTx/>
              <a:buFontTx/>
              <a:buNone/>
              <a:defRPr sz="1600"/>
            </a:lvl2pPr>
            <a:lvl3pPr marL="0" indent="914400">
              <a:buSzTx/>
              <a:buFontTx/>
              <a:buNone/>
              <a:defRPr sz="1600"/>
            </a:lvl3pPr>
            <a:lvl4pPr marL="0" indent="1371600">
              <a:buSzTx/>
              <a:buFontTx/>
              <a:buNone/>
              <a:defRPr sz="1600"/>
            </a:lvl4pPr>
            <a:lvl5pPr marL="0" indent="1828800">
              <a:buSzTx/>
              <a:buFontTx/>
              <a:buNone/>
              <a:defRPr sz="1600"/>
            </a:lvl5pPr>
          </a:lstStyle>
          <a:p>
            <a:r>
              <a:t>Body Level One</a:t>
            </a:r>
          </a:p>
          <a:p>
            <a:pPr lvl="1"/>
            <a:r>
              <a:t>Body Level Two</a:t>
            </a:r>
          </a:p>
          <a:p>
            <a:pPr lvl="2"/>
            <a:r>
              <a:t>Body Level Three</a:t>
            </a:r>
          </a:p>
          <a:p>
            <a:pPr lvl="3"/>
            <a:r>
              <a:t>Body Level Four</a:t>
            </a:r>
          </a:p>
          <a:p>
            <a:pPr lvl="4"/>
            <a:r>
              <a:t>Body Level Five</a:t>
            </a:r>
          </a:p>
        </p:txBody>
      </p:sp>
      <p:sp>
        <p:nvSpPr>
          <p:cNvPr id="10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mp; Photo Alt">
    <p:spTree>
      <p:nvGrpSpPr>
        <p:cNvPr id="1" name=""/>
        <p:cNvGrpSpPr/>
        <p:nvPr/>
      </p:nvGrpSpPr>
      <p:grpSpPr>
        <a:xfrm>
          <a:off x="0" y="0"/>
          <a:ext cx="0" cy="0"/>
          <a:chOff x="0" y="0"/>
          <a:chExt cx="0" cy="0"/>
        </a:xfrm>
      </p:grpSpPr>
      <p:sp>
        <p:nvSpPr>
          <p:cNvPr id="108" name="910457886_1434x1669.jpg"/>
          <p:cNvSpPr>
            <a:spLocks noGrp="1"/>
          </p:cNvSpPr>
          <p:nvPr>
            <p:ph type="pic" idx="21"/>
          </p:nvPr>
        </p:nvSpPr>
        <p:spPr>
          <a:xfrm>
            <a:off x="5486400" y="-101600"/>
            <a:ext cx="6072419" cy="7067550"/>
          </a:xfrm>
          <a:prstGeom prst="rect">
            <a:avLst/>
          </a:prstGeom>
        </p:spPr>
        <p:txBody>
          <a:bodyPr lIns="91439" rIns="91439">
            <a:noAutofit/>
          </a:bodyPr>
          <a:lstStyle/>
          <a:p>
            <a:endParaRPr/>
          </a:p>
        </p:txBody>
      </p:sp>
      <p:sp>
        <p:nvSpPr>
          <p:cNvPr id="109" name="Slide Title"/>
          <p:cNvSpPr txBox="1">
            <a:spLocks noGrp="1"/>
          </p:cNvSpPr>
          <p:nvPr>
            <p:ph type="title" hasCustomPrompt="1"/>
          </p:nvPr>
        </p:nvSpPr>
        <p:spPr>
          <a:xfrm>
            <a:off x="603250" y="635000"/>
            <a:ext cx="4889500" cy="2941137"/>
          </a:xfrm>
          <a:prstGeom prst="rect">
            <a:avLst/>
          </a:prstGeom>
        </p:spPr>
        <p:txBody>
          <a:bodyPr anchor="b"/>
          <a:lstStyle/>
          <a:p>
            <a:r>
              <a:t>Slide Title</a:t>
            </a:r>
          </a:p>
        </p:txBody>
      </p:sp>
      <p:sp>
        <p:nvSpPr>
          <p:cNvPr id="110" name="Body Level One…"/>
          <p:cNvSpPr txBox="1">
            <a:spLocks noGrp="1"/>
          </p:cNvSpPr>
          <p:nvPr>
            <p:ph type="body" sz="quarter" idx="1" hasCustomPrompt="1"/>
          </p:nvPr>
        </p:nvSpPr>
        <p:spPr>
          <a:xfrm>
            <a:off x="603250" y="3530288"/>
            <a:ext cx="4889502" cy="376028"/>
          </a:xfrm>
          <a:prstGeom prst="rect">
            <a:avLst/>
          </a:prstGeom>
        </p:spPr>
        <p:txBody>
          <a:bodyPr/>
          <a:lstStyle>
            <a:lvl1pPr marL="0" indent="0" defTabSz="412750">
              <a:lnSpc>
                <a:spcPct val="100000"/>
              </a:lnSpc>
              <a:spcBef>
                <a:spcPts val="0"/>
              </a:spcBef>
              <a:buSzTx/>
              <a:buFontTx/>
              <a:buNone/>
              <a:defRPr sz="1800">
                <a:latin typeface="Source Sans Pro Regular"/>
                <a:ea typeface="Source Sans Pro Regular"/>
                <a:cs typeface="Source Sans Pro Regular"/>
                <a:sym typeface="Source Sans Pro Regular"/>
              </a:defRPr>
            </a:lvl1pPr>
            <a:lvl2pPr marL="0" indent="0" defTabSz="412750">
              <a:lnSpc>
                <a:spcPct val="100000"/>
              </a:lnSpc>
              <a:spcBef>
                <a:spcPts val="0"/>
              </a:spcBef>
              <a:buSzTx/>
              <a:buFontTx/>
              <a:buNone/>
              <a:defRPr sz="1800">
                <a:latin typeface="Source Sans Pro Regular"/>
                <a:ea typeface="Source Sans Pro Regular"/>
                <a:cs typeface="Source Sans Pro Regular"/>
                <a:sym typeface="Source Sans Pro Regular"/>
              </a:defRPr>
            </a:lvl2pPr>
            <a:lvl3pPr marL="0" indent="0" defTabSz="412750">
              <a:lnSpc>
                <a:spcPct val="100000"/>
              </a:lnSpc>
              <a:spcBef>
                <a:spcPts val="0"/>
              </a:spcBef>
              <a:buSzTx/>
              <a:buFontTx/>
              <a:buNone/>
              <a:defRPr sz="1800">
                <a:latin typeface="Source Sans Pro Regular"/>
                <a:ea typeface="Source Sans Pro Regular"/>
                <a:cs typeface="Source Sans Pro Regular"/>
                <a:sym typeface="Source Sans Pro Regular"/>
              </a:defRPr>
            </a:lvl3pPr>
            <a:lvl4pPr marL="0" indent="0" defTabSz="412750">
              <a:lnSpc>
                <a:spcPct val="100000"/>
              </a:lnSpc>
              <a:spcBef>
                <a:spcPts val="0"/>
              </a:spcBef>
              <a:buSzTx/>
              <a:buFontTx/>
              <a:buNone/>
              <a:defRPr sz="1800">
                <a:latin typeface="Source Sans Pro Regular"/>
                <a:ea typeface="Source Sans Pro Regular"/>
                <a:cs typeface="Source Sans Pro Regular"/>
                <a:sym typeface="Source Sans Pro Regular"/>
              </a:defRPr>
            </a:lvl4pPr>
            <a:lvl5pPr marL="0" indent="0" defTabSz="412750">
              <a:lnSpc>
                <a:spcPct val="100000"/>
              </a:lnSpc>
              <a:spcBef>
                <a:spcPts val="0"/>
              </a:spcBef>
              <a:buSzTx/>
              <a:buFontTx/>
              <a:buNone/>
              <a:defRPr sz="1800">
                <a:latin typeface="Source Sans Pro Regular"/>
                <a:ea typeface="Source Sans Pro Regular"/>
                <a:cs typeface="Source Sans Pro Regular"/>
                <a:sym typeface="Source Sans Pro Regular"/>
              </a:defRPr>
            </a:lvl5pPr>
          </a:lstStyle>
          <a:p>
            <a:r>
              <a:t>Slide Subtitle</a:t>
            </a:r>
          </a:p>
          <a:p>
            <a:pPr lvl="1"/>
            <a:endParaRPr/>
          </a:p>
          <a:p>
            <a:pPr lvl="2"/>
            <a:endParaRPr/>
          </a:p>
          <a:p>
            <a:pPr lvl="3"/>
            <a:endParaRPr/>
          </a:p>
          <a:p>
            <a:pPr lvl="4"/>
            <a:endParaRPr/>
          </a:p>
        </p:txBody>
      </p:sp>
      <p:pic>
        <p:nvPicPr>
          <p:cNvPr id="111" name="e4b-logo-w.jpg" descr="e4b-logo-w.jpg"/>
          <p:cNvPicPr>
            <a:picLocks noChangeAspect="1"/>
          </p:cNvPicPr>
          <p:nvPr/>
        </p:nvPicPr>
        <p:blipFill>
          <a:blip r:embed="rId2"/>
          <a:stretch>
            <a:fillRect/>
          </a:stretch>
        </p:blipFill>
        <p:spPr>
          <a:xfrm>
            <a:off x="444005" y="5867196"/>
            <a:ext cx="1990776" cy="716681"/>
          </a:xfrm>
          <a:prstGeom prst="rect">
            <a:avLst/>
          </a:prstGeom>
          <a:ln w="12700">
            <a:miter lim="400000"/>
          </a:ln>
        </p:spPr>
      </p:pic>
      <p:pic>
        <p:nvPicPr>
          <p:cNvPr id="112" name="misesinstitute_noshield.jpg" descr="misesinstitute_noshield.jpg"/>
          <p:cNvPicPr>
            <a:picLocks noChangeAspect="1"/>
          </p:cNvPicPr>
          <p:nvPr/>
        </p:nvPicPr>
        <p:blipFill>
          <a:blip r:embed="rId3"/>
          <a:stretch>
            <a:fillRect/>
          </a:stretch>
        </p:blipFill>
        <p:spPr>
          <a:xfrm>
            <a:off x="2545745" y="6106741"/>
            <a:ext cx="2363057" cy="275691"/>
          </a:xfrm>
          <a:prstGeom prst="rect">
            <a:avLst/>
          </a:prstGeom>
          <a:ln w="12700">
            <a:miter lim="400000"/>
          </a:ln>
        </p:spPr>
      </p:pic>
      <p:sp>
        <p:nvSpPr>
          <p:cNvPr id="113" name="Slide Number"/>
          <p:cNvSpPr txBox="1">
            <a:spLocks noGrp="1"/>
          </p:cNvSpPr>
          <p:nvPr>
            <p:ph type="sldNum" sz="quarter" idx="2"/>
          </p:nvPr>
        </p:nvSpPr>
        <p:spPr>
          <a:xfrm>
            <a:off x="5941726" y="6478763"/>
            <a:ext cx="258625" cy="248306"/>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0" name="Title Text"/>
          <p:cNvSpPr txBox="1">
            <a:spLocks noGrp="1"/>
          </p:cNvSpPr>
          <p:nvPr>
            <p:ph type="title"/>
          </p:nvPr>
        </p:nvSpPr>
        <p:spPr>
          <a:prstGeom prst="rect">
            <a:avLst/>
          </a:prstGeom>
        </p:spPr>
        <p:txBody>
          <a:bodyPr/>
          <a:lstStyle/>
          <a:p>
            <a:r>
              <a:t>Title Text</a:t>
            </a:r>
          </a:p>
        </p:txBody>
      </p:sp>
      <p:sp>
        <p:nvSpPr>
          <p:cNvPr id="21"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29" name="Title Text"/>
          <p:cNvSpPr txBox="1">
            <a:spLocks noGrp="1"/>
          </p:cNvSpPr>
          <p:nvPr>
            <p:ph type="title"/>
          </p:nvPr>
        </p:nvSpPr>
        <p:spPr>
          <a:xfrm>
            <a:off x="831850" y="1709738"/>
            <a:ext cx="10515600" cy="2852737"/>
          </a:xfrm>
          <a:prstGeom prst="rect">
            <a:avLst/>
          </a:prstGeom>
        </p:spPr>
        <p:txBody>
          <a:bodyPr anchor="b"/>
          <a:lstStyle>
            <a:lvl1pPr algn="l">
              <a:defRPr sz="6000">
                <a:solidFill>
                  <a:srgbClr val="000000"/>
                </a:solidFill>
              </a:defRPr>
            </a:lvl1pPr>
          </a:lstStyle>
          <a:p>
            <a:r>
              <a:t>Title Text</a:t>
            </a:r>
          </a:p>
        </p:txBody>
      </p:sp>
      <p:sp>
        <p:nvSpPr>
          <p:cNvPr id="30" name="Body Level One…"/>
          <p:cNvSpPr txBox="1">
            <a:spLocks noGrp="1"/>
          </p:cNvSpPr>
          <p:nvPr>
            <p:ph type="body" sz="quarter" idx="1"/>
          </p:nvPr>
        </p:nvSpPr>
        <p:spPr>
          <a:xfrm>
            <a:off x="831850" y="4589462"/>
            <a:ext cx="10515600" cy="1500188"/>
          </a:xfrm>
          <a:prstGeom prst="rect">
            <a:avLst/>
          </a:prstGeom>
        </p:spPr>
        <p:txBody>
          <a:bodyPr/>
          <a:lstStyle>
            <a:lvl1pPr marL="0" indent="0">
              <a:buSzTx/>
              <a:buFontTx/>
              <a:buNone/>
              <a:defRPr sz="2400">
                <a:solidFill>
                  <a:srgbClr val="888888"/>
                </a:solidFill>
              </a:defRPr>
            </a:lvl1pPr>
            <a:lvl2pPr marL="0" indent="457200">
              <a:buSzTx/>
              <a:buFontTx/>
              <a:buNone/>
              <a:defRPr sz="2400">
                <a:solidFill>
                  <a:srgbClr val="888888"/>
                </a:solidFill>
              </a:defRPr>
            </a:lvl2pPr>
            <a:lvl3pPr marL="0" indent="914400">
              <a:buSzTx/>
              <a:buFontTx/>
              <a:buNone/>
              <a:defRPr sz="2400">
                <a:solidFill>
                  <a:srgbClr val="888888"/>
                </a:solidFill>
              </a:defRPr>
            </a:lvl3pPr>
            <a:lvl4pPr marL="0" indent="1371600">
              <a:buSzTx/>
              <a:buFontTx/>
              <a:buNone/>
              <a:defRPr sz="2400">
                <a:solidFill>
                  <a:srgbClr val="888888"/>
                </a:solidFill>
              </a:defRPr>
            </a:lvl4pPr>
            <a:lvl5pPr marL="0" indent="1828800">
              <a:buSzTx/>
              <a:buFontTx/>
              <a:buNone/>
              <a:defRPr sz="24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38" name="Title Text"/>
          <p:cNvSpPr txBox="1">
            <a:spLocks noGrp="1"/>
          </p:cNvSpPr>
          <p:nvPr>
            <p:ph type="title"/>
          </p:nvPr>
        </p:nvSpPr>
        <p:spPr>
          <a:prstGeom prst="rect">
            <a:avLst/>
          </a:prstGeom>
        </p:spPr>
        <p:txBody>
          <a:bodyPr/>
          <a:lstStyle/>
          <a:p>
            <a:r>
              <a:t>Title Text</a:t>
            </a:r>
          </a:p>
        </p:txBody>
      </p:sp>
      <p:sp>
        <p:nvSpPr>
          <p:cNvPr id="39" name="Body Level One…"/>
          <p:cNvSpPr txBox="1">
            <a:spLocks noGrp="1"/>
          </p:cNvSpPr>
          <p:nvPr>
            <p:ph type="body" sz="half" idx="1"/>
          </p:nvPr>
        </p:nvSpPr>
        <p:spPr>
          <a:xfrm>
            <a:off x="838200" y="1825625"/>
            <a:ext cx="5181600" cy="4351338"/>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47" name="Title Text"/>
          <p:cNvSpPr txBox="1">
            <a:spLocks noGrp="1"/>
          </p:cNvSpPr>
          <p:nvPr>
            <p:ph type="title"/>
          </p:nvPr>
        </p:nvSpPr>
        <p:spPr>
          <a:xfrm>
            <a:off x="839787" y="365125"/>
            <a:ext cx="10515601" cy="1325563"/>
          </a:xfrm>
          <a:prstGeom prst="rect">
            <a:avLst/>
          </a:prstGeom>
        </p:spPr>
        <p:txBody>
          <a:bodyPr/>
          <a:lstStyle/>
          <a:p>
            <a:r>
              <a:t>Title Text</a:t>
            </a:r>
          </a:p>
        </p:txBody>
      </p:sp>
      <p:sp>
        <p:nvSpPr>
          <p:cNvPr id="48" name="Body Level One…"/>
          <p:cNvSpPr txBox="1">
            <a:spLocks noGrp="1"/>
          </p:cNvSpPr>
          <p:nvPr>
            <p:ph type="body" sz="quarter" idx="1"/>
          </p:nvPr>
        </p:nvSpPr>
        <p:spPr>
          <a:xfrm>
            <a:off x="839787" y="1681163"/>
            <a:ext cx="5157789" cy="823913"/>
          </a:xfrm>
          <a:prstGeom prst="rect">
            <a:avLst/>
          </a:prstGeom>
        </p:spPr>
        <p:txBody>
          <a:bodyPr anchor="b"/>
          <a:lstStyle>
            <a:lvl1pPr marL="0" indent="0">
              <a:buSzTx/>
              <a:buFontTx/>
              <a:buNone/>
              <a:defRPr sz="2400" b="1"/>
            </a:lvl1pPr>
            <a:lvl2pPr marL="0" indent="457200">
              <a:buSzTx/>
              <a:buFontTx/>
              <a:buNone/>
              <a:defRPr sz="2400" b="1"/>
            </a:lvl2pPr>
            <a:lvl3pPr marL="0" indent="914400">
              <a:buSzTx/>
              <a:buFontTx/>
              <a:buNone/>
              <a:defRPr sz="2400" b="1"/>
            </a:lvl3pPr>
            <a:lvl4pPr marL="0" indent="1371600">
              <a:buSzTx/>
              <a:buFontTx/>
              <a:buNone/>
              <a:defRPr sz="2400" b="1"/>
            </a:lvl4pPr>
            <a:lvl5pPr marL="0" indent="1828800">
              <a:buSzTx/>
              <a:buFont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49" name="Text Placeholder 4"/>
          <p:cNvSpPr>
            <a:spLocks noGrp="1"/>
          </p:cNvSpPr>
          <p:nvPr>
            <p:ph type="body" sz="quarter" idx="21"/>
          </p:nvPr>
        </p:nvSpPr>
        <p:spPr>
          <a:xfrm>
            <a:off x="6172200" y="1681163"/>
            <a:ext cx="5183188" cy="823913"/>
          </a:xfrm>
          <a:prstGeom prst="rect">
            <a:avLst/>
          </a:prstGeom>
        </p:spPr>
        <p:txBody>
          <a:bodyPr anchor="b"/>
          <a:lstStyle/>
          <a:p>
            <a:pPr marL="0" indent="0">
              <a:buSzTx/>
              <a:buFontTx/>
              <a:buNone/>
              <a:defRPr sz="2400" b="1"/>
            </a:pPr>
            <a:endParaRPr/>
          </a:p>
        </p:txBody>
      </p:sp>
      <p:sp>
        <p:nvSpPr>
          <p:cNvPr id="5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57" name="Title Text"/>
          <p:cNvSpPr txBox="1">
            <a:spLocks noGrp="1"/>
          </p:cNvSpPr>
          <p:nvPr>
            <p:ph type="title"/>
          </p:nvPr>
        </p:nvSpPr>
        <p:spPr>
          <a:prstGeom prst="rect">
            <a:avLst/>
          </a:prstGeom>
        </p:spPr>
        <p:txBody>
          <a:bodyPr/>
          <a:lstStyle/>
          <a:p>
            <a:r>
              <a:t>Title Text</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6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lank Logo Right">
    <p:spTree>
      <p:nvGrpSpPr>
        <p:cNvPr id="1" name=""/>
        <p:cNvGrpSpPr/>
        <p:nvPr/>
      </p:nvGrpSpPr>
      <p:grpSpPr>
        <a:xfrm>
          <a:off x="0" y="0"/>
          <a:ext cx="0" cy="0"/>
          <a:chOff x="0" y="0"/>
          <a:chExt cx="0" cy="0"/>
        </a:xfrm>
      </p:grpSpPr>
      <p:pic>
        <p:nvPicPr>
          <p:cNvPr id="72" name="e4b-logo-w.jpg" descr="e4b-logo-w.jpg"/>
          <p:cNvPicPr>
            <a:picLocks noChangeAspect="1"/>
          </p:cNvPicPr>
          <p:nvPr/>
        </p:nvPicPr>
        <p:blipFill>
          <a:blip r:embed="rId2"/>
          <a:stretch>
            <a:fillRect/>
          </a:stretch>
        </p:blipFill>
        <p:spPr>
          <a:xfrm>
            <a:off x="9909976" y="5899394"/>
            <a:ext cx="1990777" cy="716681"/>
          </a:xfrm>
          <a:prstGeom prst="rect">
            <a:avLst/>
          </a:prstGeom>
          <a:ln w="12700">
            <a:miter lim="400000"/>
          </a:ln>
        </p:spPr>
      </p:pic>
      <p:sp>
        <p:nvSpPr>
          <p:cNvPr id="7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Blank Logo Left">
    <p:spTree>
      <p:nvGrpSpPr>
        <p:cNvPr id="1" name=""/>
        <p:cNvGrpSpPr/>
        <p:nvPr/>
      </p:nvGrpSpPr>
      <p:grpSpPr>
        <a:xfrm>
          <a:off x="0" y="0"/>
          <a:ext cx="0" cy="0"/>
          <a:chOff x="0" y="0"/>
          <a:chExt cx="0" cy="0"/>
        </a:xfrm>
      </p:grpSpPr>
      <p:pic>
        <p:nvPicPr>
          <p:cNvPr id="80" name="e4b-logo-w.jpg" descr="e4b-logo-w.jpg"/>
          <p:cNvPicPr>
            <a:picLocks noChangeAspect="1"/>
          </p:cNvPicPr>
          <p:nvPr/>
        </p:nvPicPr>
        <p:blipFill>
          <a:blip r:embed="rId2"/>
          <a:stretch>
            <a:fillRect/>
          </a:stretch>
        </p:blipFill>
        <p:spPr>
          <a:xfrm>
            <a:off x="197159" y="5899394"/>
            <a:ext cx="1990777" cy="716681"/>
          </a:xfrm>
          <a:prstGeom prst="rect">
            <a:avLst/>
          </a:prstGeom>
          <a:ln w="12700">
            <a:miter lim="400000"/>
          </a:ln>
        </p:spPr>
      </p:pic>
      <p:sp>
        <p:nvSpPr>
          <p:cNvPr id="8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838200" y="365125"/>
            <a:ext cx="10515600" cy="13255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p>
            <a:r>
              <a:t>Title Text</a:t>
            </a:r>
          </a:p>
        </p:txBody>
      </p:sp>
      <p:sp>
        <p:nvSpPr>
          <p:cNvPr id="3" name="Body Level One…"/>
          <p:cNvSpPr txBox="1">
            <a:spLocks noGrp="1"/>
          </p:cNvSpPr>
          <p:nvPr>
            <p:ph type="body" idx="1"/>
          </p:nvPr>
        </p:nvSpPr>
        <p:spPr>
          <a:xfrm>
            <a:off x="838200" y="1825625"/>
            <a:ext cx="10515600" cy="43513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1095176" y="6414760"/>
            <a:ext cx="258624" cy="248305"/>
          </a:xfrm>
          <a:prstGeom prst="rect">
            <a:avLst/>
          </a:prstGeom>
          <a:ln w="12700">
            <a:miter lim="400000"/>
          </a:ln>
        </p:spPr>
        <p:txBody>
          <a:bodyPr wrap="none" lIns="45719" rIns="45719" anchor="ctr">
            <a:spAutoFit/>
          </a:bodyPr>
          <a:lstStyle>
            <a:lvl1pPr algn="r">
              <a:defRPr sz="1200">
                <a:solidFill>
                  <a:srgbClr val="888888"/>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xStyles>
    <p:titleStyle>
      <a:lvl1pPr marL="0" marR="0" indent="0" algn="ctr" defTabSz="914400" rtl="0" latinLnBrk="0">
        <a:lnSpc>
          <a:spcPct val="90000"/>
        </a:lnSpc>
        <a:spcBef>
          <a:spcPts val="0"/>
        </a:spcBef>
        <a:spcAft>
          <a:spcPts val="0"/>
        </a:spcAft>
        <a:buClrTx/>
        <a:buSzTx/>
        <a:buFontTx/>
        <a:buNone/>
        <a:tabLst/>
        <a:defRPr sz="3400" b="0" i="0" u="none" strike="noStrike" cap="none" spc="0" baseline="0">
          <a:solidFill>
            <a:srgbClr val="0C436B"/>
          </a:solidFill>
          <a:uFillTx/>
          <a:latin typeface="+mj-lt"/>
          <a:ea typeface="+mj-ea"/>
          <a:cs typeface="+mj-cs"/>
          <a:sym typeface="Calibri"/>
        </a:defRPr>
      </a:lvl1pPr>
      <a:lvl2pPr marL="0" marR="0" indent="0" algn="ctr" defTabSz="914400" rtl="0" latinLnBrk="0">
        <a:lnSpc>
          <a:spcPct val="90000"/>
        </a:lnSpc>
        <a:spcBef>
          <a:spcPts val="0"/>
        </a:spcBef>
        <a:spcAft>
          <a:spcPts val="0"/>
        </a:spcAft>
        <a:buClrTx/>
        <a:buSzTx/>
        <a:buFontTx/>
        <a:buNone/>
        <a:tabLst/>
        <a:defRPr sz="3400" b="0" i="0" u="none" strike="noStrike" cap="none" spc="0" baseline="0">
          <a:solidFill>
            <a:srgbClr val="0C436B"/>
          </a:solidFill>
          <a:uFillTx/>
          <a:latin typeface="+mj-lt"/>
          <a:ea typeface="+mj-ea"/>
          <a:cs typeface="+mj-cs"/>
          <a:sym typeface="Calibri"/>
        </a:defRPr>
      </a:lvl2pPr>
      <a:lvl3pPr marL="0" marR="0" indent="0" algn="ctr" defTabSz="914400" rtl="0" latinLnBrk="0">
        <a:lnSpc>
          <a:spcPct val="90000"/>
        </a:lnSpc>
        <a:spcBef>
          <a:spcPts val="0"/>
        </a:spcBef>
        <a:spcAft>
          <a:spcPts val="0"/>
        </a:spcAft>
        <a:buClrTx/>
        <a:buSzTx/>
        <a:buFontTx/>
        <a:buNone/>
        <a:tabLst/>
        <a:defRPr sz="3400" b="0" i="0" u="none" strike="noStrike" cap="none" spc="0" baseline="0">
          <a:solidFill>
            <a:srgbClr val="0C436B"/>
          </a:solidFill>
          <a:uFillTx/>
          <a:latin typeface="+mj-lt"/>
          <a:ea typeface="+mj-ea"/>
          <a:cs typeface="+mj-cs"/>
          <a:sym typeface="Calibri"/>
        </a:defRPr>
      </a:lvl3pPr>
      <a:lvl4pPr marL="0" marR="0" indent="0" algn="ctr" defTabSz="914400" rtl="0" latinLnBrk="0">
        <a:lnSpc>
          <a:spcPct val="90000"/>
        </a:lnSpc>
        <a:spcBef>
          <a:spcPts val="0"/>
        </a:spcBef>
        <a:spcAft>
          <a:spcPts val="0"/>
        </a:spcAft>
        <a:buClrTx/>
        <a:buSzTx/>
        <a:buFontTx/>
        <a:buNone/>
        <a:tabLst/>
        <a:defRPr sz="3400" b="0" i="0" u="none" strike="noStrike" cap="none" spc="0" baseline="0">
          <a:solidFill>
            <a:srgbClr val="0C436B"/>
          </a:solidFill>
          <a:uFillTx/>
          <a:latin typeface="+mj-lt"/>
          <a:ea typeface="+mj-ea"/>
          <a:cs typeface="+mj-cs"/>
          <a:sym typeface="Calibri"/>
        </a:defRPr>
      </a:lvl4pPr>
      <a:lvl5pPr marL="0" marR="0" indent="0" algn="ctr" defTabSz="914400" rtl="0" latinLnBrk="0">
        <a:lnSpc>
          <a:spcPct val="90000"/>
        </a:lnSpc>
        <a:spcBef>
          <a:spcPts val="0"/>
        </a:spcBef>
        <a:spcAft>
          <a:spcPts val="0"/>
        </a:spcAft>
        <a:buClrTx/>
        <a:buSzTx/>
        <a:buFontTx/>
        <a:buNone/>
        <a:tabLst/>
        <a:defRPr sz="3400" b="0" i="0" u="none" strike="noStrike" cap="none" spc="0" baseline="0">
          <a:solidFill>
            <a:srgbClr val="0C436B"/>
          </a:solidFill>
          <a:uFillTx/>
          <a:latin typeface="+mj-lt"/>
          <a:ea typeface="+mj-ea"/>
          <a:cs typeface="+mj-cs"/>
          <a:sym typeface="Calibri"/>
        </a:defRPr>
      </a:lvl5pPr>
      <a:lvl6pPr marL="0" marR="0" indent="0" algn="ctr" defTabSz="914400" rtl="0" latinLnBrk="0">
        <a:lnSpc>
          <a:spcPct val="90000"/>
        </a:lnSpc>
        <a:spcBef>
          <a:spcPts val="0"/>
        </a:spcBef>
        <a:spcAft>
          <a:spcPts val="0"/>
        </a:spcAft>
        <a:buClrTx/>
        <a:buSzTx/>
        <a:buFontTx/>
        <a:buNone/>
        <a:tabLst/>
        <a:defRPr sz="3400" b="0" i="0" u="none" strike="noStrike" cap="none" spc="0" baseline="0">
          <a:solidFill>
            <a:srgbClr val="0C436B"/>
          </a:solidFill>
          <a:uFillTx/>
          <a:latin typeface="+mj-lt"/>
          <a:ea typeface="+mj-ea"/>
          <a:cs typeface="+mj-cs"/>
          <a:sym typeface="Calibri"/>
        </a:defRPr>
      </a:lvl6pPr>
      <a:lvl7pPr marL="0" marR="0" indent="0" algn="ctr" defTabSz="914400" rtl="0" latinLnBrk="0">
        <a:lnSpc>
          <a:spcPct val="90000"/>
        </a:lnSpc>
        <a:spcBef>
          <a:spcPts val="0"/>
        </a:spcBef>
        <a:spcAft>
          <a:spcPts val="0"/>
        </a:spcAft>
        <a:buClrTx/>
        <a:buSzTx/>
        <a:buFontTx/>
        <a:buNone/>
        <a:tabLst/>
        <a:defRPr sz="3400" b="0" i="0" u="none" strike="noStrike" cap="none" spc="0" baseline="0">
          <a:solidFill>
            <a:srgbClr val="0C436B"/>
          </a:solidFill>
          <a:uFillTx/>
          <a:latin typeface="+mj-lt"/>
          <a:ea typeface="+mj-ea"/>
          <a:cs typeface="+mj-cs"/>
          <a:sym typeface="Calibri"/>
        </a:defRPr>
      </a:lvl7pPr>
      <a:lvl8pPr marL="0" marR="0" indent="0" algn="ctr" defTabSz="914400" rtl="0" latinLnBrk="0">
        <a:lnSpc>
          <a:spcPct val="90000"/>
        </a:lnSpc>
        <a:spcBef>
          <a:spcPts val="0"/>
        </a:spcBef>
        <a:spcAft>
          <a:spcPts val="0"/>
        </a:spcAft>
        <a:buClrTx/>
        <a:buSzTx/>
        <a:buFontTx/>
        <a:buNone/>
        <a:tabLst/>
        <a:defRPr sz="3400" b="0" i="0" u="none" strike="noStrike" cap="none" spc="0" baseline="0">
          <a:solidFill>
            <a:srgbClr val="0C436B"/>
          </a:solidFill>
          <a:uFillTx/>
          <a:latin typeface="+mj-lt"/>
          <a:ea typeface="+mj-ea"/>
          <a:cs typeface="+mj-cs"/>
          <a:sym typeface="Calibri"/>
        </a:defRPr>
      </a:lvl8pPr>
      <a:lvl9pPr marL="0" marR="0" indent="0" algn="ctr" defTabSz="914400" rtl="0" latinLnBrk="0">
        <a:lnSpc>
          <a:spcPct val="90000"/>
        </a:lnSpc>
        <a:spcBef>
          <a:spcPts val="0"/>
        </a:spcBef>
        <a:spcAft>
          <a:spcPts val="0"/>
        </a:spcAft>
        <a:buClrTx/>
        <a:buSzTx/>
        <a:buFontTx/>
        <a:buNone/>
        <a:tabLst/>
        <a:defRPr sz="3400" b="0" i="0" u="none" strike="noStrike" cap="none" spc="0" baseline="0">
          <a:solidFill>
            <a:srgbClr val="0C436B"/>
          </a:solidFill>
          <a:uFillTx/>
          <a:latin typeface="+mj-lt"/>
          <a:ea typeface="+mj-ea"/>
          <a:cs typeface="+mj-cs"/>
          <a:sym typeface="Calibri"/>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The Customer’s…"/>
          <p:cNvSpPr txBox="1">
            <a:spLocks noGrp="1"/>
          </p:cNvSpPr>
          <p:nvPr>
            <p:ph type="title"/>
          </p:nvPr>
        </p:nvSpPr>
        <p:spPr>
          <a:xfrm>
            <a:off x="520252" y="705628"/>
            <a:ext cx="4540724" cy="2941138"/>
          </a:xfrm>
          <a:prstGeom prst="rect">
            <a:avLst/>
          </a:prstGeom>
        </p:spPr>
        <p:txBody>
          <a:bodyPr/>
          <a:lstStyle/>
          <a:p>
            <a:pPr algn="l">
              <a:defRPr sz="5400"/>
            </a:pPr>
            <a:r>
              <a:t>The Value Generation </a:t>
            </a:r>
            <a:br/>
            <a:r>
              <a:t>Business Model</a:t>
            </a:r>
          </a:p>
        </p:txBody>
      </p:sp>
      <p:sp>
        <p:nvSpPr>
          <p:cNvPr id="123" name="Dr. Mark Packard - Assistant Professor"/>
          <p:cNvSpPr txBox="1">
            <a:spLocks noGrp="1"/>
          </p:cNvSpPr>
          <p:nvPr>
            <p:ph type="body" sz="quarter" idx="1"/>
          </p:nvPr>
        </p:nvSpPr>
        <p:spPr>
          <a:xfrm>
            <a:off x="571052" y="4235227"/>
            <a:ext cx="3953162" cy="340919"/>
          </a:xfrm>
          <a:prstGeom prst="rect">
            <a:avLst/>
          </a:prstGeom>
        </p:spPr>
        <p:txBody>
          <a:bodyPr>
            <a:normAutofit lnSpcReduction="10000"/>
          </a:bodyPr>
          <a:lstStyle>
            <a:lvl1pPr defTabSz="375602">
              <a:defRPr sz="1638" i="1">
                <a:solidFill>
                  <a:srgbClr val="0C436B"/>
                </a:solidFill>
              </a:defRPr>
            </a:lvl1pPr>
          </a:lstStyle>
          <a:p>
            <a:r>
              <a:t>Based on:</a:t>
            </a:r>
          </a:p>
        </p:txBody>
      </p:sp>
      <p:sp>
        <p:nvSpPr>
          <p:cNvPr id="124" name="Department of Managerial Sciences…"/>
          <p:cNvSpPr txBox="1"/>
          <p:nvPr/>
        </p:nvSpPr>
        <p:spPr>
          <a:xfrm>
            <a:off x="571052" y="4647799"/>
            <a:ext cx="4296048" cy="85151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5400" tIns="25400" rIns="25400" bIns="25400" anchor="ctr">
            <a:spAutoFit/>
          </a:bodyPr>
          <a:lstStyle/>
          <a:p>
            <a:pPr defTabSz="412750">
              <a:defRPr sz="2200"/>
            </a:pPr>
            <a:r>
              <a:rPr dirty="0"/>
              <a:t>Subjective Value In Entrepreneurship</a:t>
            </a:r>
          </a:p>
          <a:p>
            <a:pPr defTabSz="412750">
              <a:defRPr sz="1500"/>
            </a:pPr>
            <a:r>
              <a:rPr dirty="0"/>
              <a:t>Per Bylund, </a:t>
            </a:r>
            <a:r>
              <a:rPr i="1" dirty="0"/>
              <a:t>Oklahoma State University, Stillwater, OK</a:t>
            </a:r>
            <a:endParaRPr lang="en-US" i="1" dirty="0"/>
          </a:p>
          <a:p>
            <a:pPr defTabSz="412750">
              <a:defRPr sz="1500"/>
            </a:pPr>
            <a:r>
              <a:rPr lang="en-US"/>
              <a:t>Mark Packard, </a:t>
            </a:r>
            <a:r>
              <a:rPr lang="en-US" i="1"/>
              <a:t>University of Nevada, Reno</a:t>
            </a:r>
            <a:endParaRPr lang="en-US" sz="3000"/>
          </a:p>
        </p:txBody>
      </p:sp>
      <p:pic>
        <p:nvPicPr>
          <p:cNvPr id="125" name="Picture 2" descr="Picture 2"/>
          <p:cNvPicPr>
            <a:picLocks noChangeAspect="1"/>
          </p:cNvPicPr>
          <p:nvPr/>
        </p:nvPicPr>
        <p:blipFill>
          <a:blip r:embed="rId2"/>
          <a:srcRect l="11351" r="11351"/>
          <a:stretch>
            <a:fillRect/>
          </a:stretch>
        </p:blipFill>
        <p:spPr>
          <a:xfrm>
            <a:off x="6068477" y="1559123"/>
            <a:ext cx="5578626" cy="3739787"/>
          </a:xfrm>
          <a:prstGeom prst="rect">
            <a:avLst/>
          </a:prstGeom>
          <a:ln w="12700">
            <a:miter lim="400000"/>
          </a:ln>
        </p:spPr>
      </p:pic>
      <p:sp>
        <p:nvSpPr>
          <p:cNvPr id="126" name="Line"/>
          <p:cNvSpPr/>
          <p:nvPr/>
        </p:nvSpPr>
        <p:spPr>
          <a:xfrm>
            <a:off x="571857" y="4588814"/>
            <a:ext cx="984620" cy="1"/>
          </a:xfrm>
          <a:prstGeom prst="line">
            <a:avLst/>
          </a:prstGeom>
          <a:ln w="25400" cap="rnd">
            <a:solidFill>
              <a:schemeClr val="accent6"/>
            </a:solidFill>
            <a:custDash>
              <a:ds d="100000" sp="200000"/>
            </a:custDash>
          </a:ln>
        </p:spPr>
        <p:txBody>
          <a:bodyPr lIns="45719" rIns="45719"/>
          <a:lstStyle/>
          <a:p>
            <a:pPr>
              <a:defRPr>
                <a:solidFill>
                  <a:srgbClr val="000000"/>
                </a:solidFill>
              </a:defRPr>
            </a:pPr>
            <a:endParaRP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0" name="Group"/>
          <p:cNvGrpSpPr/>
          <p:nvPr/>
        </p:nvGrpSpPr>
        <p:grpSpPr>
          <a:xfrm>
            <a:off x="460956" y="2008119"/>
            <a:ext cx="5221880" cy="4060962"/>
            <a:chOff x="0" y="0"/>
            <a:chExt cx="5221879" cy="4060961"/>
          </a:xfrm>
        </p:grpSpPr>
        <p:sp>
          <p:nvSpPr>
            <p:cNvPr id="128" name="Rectangle"/>
            <p:cNvSpPr/>
            <p:nvPr/>
          </p:nvSpPr>
          <p:spPr>
            <a:xfrm>
              <a:off x="0" y="0"/>
              <a:ext cx="5221880" cy="4060962"/>
            </a:xfrm>
            <a:prstGeom prst="rect">
              <a:avLst/>
            </a:prstGeom>
            <a:solidFill>
              <a:schemeClr val="accent1">
                <a:lumOff val="24117"/>
              </a:schemeClr>
            </a:solidFill>
            <a:ln w="12700" cap="flat">
              <a:noFill/>
              <a:miter lim="400000"/>
            </a:ln>
            <a:effectLst/>
          </p:spPr>
          <p:txBody>
            <a:bodyPr wrap="square" lIns="45719" tIns="45719" rIns="45719" bIns="45719" numCol="1" anchor="ctr">
              <a:noAutofit/>
            </a:bodyPr>
            <a:lstStyle/>
            <a:p>
              <a:pPr>
                <a:defRPr>
                  <a:solidFill>
                    <a:srgbClr val="000000"/>
                  </a:solidFill>
                </a:defRPr>
              </a:pPr>
              <a:endParaRPr/>
            </a:p>
          </p:txBody>
        </p:sp>
        <p:sp>
          <p:nvSpPr>
            <p:cNvPr id="129" name="Consumers And Entrepreneurs Jointly  Navigating Value Uncertainty, In A Quest Towards Higher Value States."/>
            <p:cNvSpPr txBox="1"/>
            <p:nvPr/>
          </p:nvSpPr>
          <p:spPr>
            <a:xfrm>
              <a:off x="450154" y="567301"/>
              <a:ext cx="4011604" cy="304734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p>
              <a:pPr algn="ctr">
                <a:lnSpc>
                  <a:spcPct val="90000"/>
                </a:lnSpc>
                <a:defRPr sz="3400"/>
              </a:pPr>
              <a:r>
                <a:t>Consumers And Entrepreneurs </a:t>
              </a:r>
              <a:r>
                <a:rPr b="1"/>
                <a:t>Jointly</a:t>
              </a:r>
              <a:r>
                <a:t>  Navigating Value Uncertainty, In A Quest Towards </a:t>
              </a:r>
              <a:r>
                <a:rPr b="1"/>
                <a:t>Higher Value</a:t>
              </a:r>
              <a:r>
                <a:t> States.</a:t>
              </a:r>
            </a:p>
          </p:txBody>
        </p:sp>
      </p:grpSp>
      <p:grpSp>
        <p:nvGrpSpPr>
          <p:cNvPr id="133" name="Group"/>
          <p:cNvGrpSpPr/>
          <p:nvPr/>
        </p:nvGrpSpPr>
        <p:grpSpPr>
          <a:xfrm>
            <a:off x="460771" y="743346"/>
            <a:ext cx="5222083" cy="1756967"/>
            <a:chOff x="0" y="0"/>
            <a:chExt cx="5222081" cy="1756965"/>
          </a:xfrm>
        </p:grpSpPr>
        <p:sp>
          <p:nvSpPr>
            <p:cNvPr id="131" name="Shape"/>
            <p:cNvSpPr/>
            <p:nvPr/>
          </p:nvSpPr>
          <p:spPr>
            <a:xfrm>
              <a:off x="0" y="0"/>
              <a:ext cx="5222082" cy="175696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5613"/>
                  </a:lnTo>
                  <a:lnTo>
                    <a:pt x="8146" y="15613"/>
                  </a:lnTo>
                  <a:lnTo>
                    <a:pt x="10160" y="21600"/>
                  </a:lnTo>
                  <a:lnTo>
                    <a:pt x="12172" y="15613"/>
                  </a:lnTo>
                  <a:lnTo>
                    <a:pt x="21600" y="15613"/>
                  </a:lnTo>
                  <a:lnTo>
                    <a:pt x="21600" y="0"/>
                  </a:lnTo>
                  <a:lnTo>
                    <a:pt x="0" y="0"/>
                  </a:lnTo>
                  <a:close/>
                </a:path>
              </a:pathLst>
            </a:custGeom>
            <a:solidFill>
              <a:schemeClr val="accent1">
                <a:satOff val="-3547"/>
                <a:lumOff val="-10352"/>
              </a:schemeClr>
            </a:solidFill>
            <a:ln w="12700" cap="flat">
              <a:noFill/>
              <a:miter lim="400000"/>
            </a:ln>
            <a:effectLst/>
          </p:spPr>
          <p:txBody>
            <a:bodyPr wrap="square" lIns="45719" tIns="45719" rIns="45719" bIns="45719" numCol="1" anchor="ctr">
              <a:noAutofit/>
            </a:bodyPr>
            <a:lstStyle/>
            <a:p>
              <a:pPr>
                <a:defRPr>
                  <a:solidFill>
                    <a:srgbClr val="000000"/>
                  </a:solidFill>
                </a:defRPr>
              </a:pPr>
              <a:endParaRPr/>
            </a:p>
          </p:txBody>
        </p:sp>
        <p:sp>
          <p:nvSpPr>
            <p:cNvPr id="132" name="TextBox 4"/>
            <p:cNvSpPr txBox="1"/>
            <p:nvPr/>
          </p:nvSpPr>
          <p:spPr>
            <a:xfrm>
              <a:off x="249889" y="329378"/>
              <a:ext cx="4722470" cy="61152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lgn="ctr">
                <a:lnSpc>
                  <a:spcPct val="90000"/>
                </a:lnSpc>
                <a:defRPr sz="4100">
                  <a:solidFill>
                    <a:srgbClr val="FFFFFF"/>
                  </a:solidFill>
                </a:defRPr>
              </a:lvl1pPr>
            </a:lstStyle>
            <a:p>
              <a:r>
                <a:t>A Business Model Is…</a:t>
              </a:r>
            </a:p>
          </p:txBody>
        </p:sp>
      </p:grpSp>
      <p:grpSp>
        <p:nvGrpSpPr>
          <p:cNvPr id="136" name="Group"/>
          <p:cNvGrpSpPr/>
          <p:nvPr/>
        </p:nvGrpSpPr>
        <p:grpSpPr>
          <a:xfrm>
            <a:off x="6440002" y="2440776"/>
            <a:ext cx="4389287" cy="2498614"/>
            <a:chOff x="0" y="0"/>
            <a:chExt cx="4389286" cy="2498613"/>
          </a:xfrm>
        </p:grpSpPr>
        <p:sp>
          <p:nvSpPr>
            <p:cNvPr id="134" name="TextBox 7"/>
            <p:cNvSpPr txBox="1"/>
            <p:nvPr/>
          </p:nvSpPr>
          <p:spPr>
            <a:xfrm>
              <a:off x="793045" y="1274690"/>
              <a:ext cx="3596242" cy="122392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lgn="ctr">
                <a:defRPr sz="4000">
                  <a:solidFill>
                    <a:srgbClr val="65B554"/>
                  </a:solidFill>
                </a:defRPr>
              </a:lvl1pPr>
            </a:lstStyle>
            <a:p>
              <a:r>
                <a:t>Entrepreneurs Respond</a:t>
              </a:r>
            </a:p>
          </p:txBody>
        </p:sp>
        <p:sp>
          <p:nvSpPr>
            <p:cNvPr id="140" name="Connection Line"/>
            <p:cNvSpPr/>
            <p:nvPr/>
          </p:nvSpPr>
          <p:spPr>
            <a:xfrm>
              <a:off x="-1" y="0"/>
              <a:ext cx="846503" cy="1687817"/>
            </a:xfrm>
            <a:custGeom>
              <a:avLst/>
              <a:gdLst/>
              <a:ahLst/>
              <a:cxnLst>
                <a:cxn ang="0">
                  <a:pos x="wd2" y="hd2"/>
                </a:cxn>
                <a:cxn ang="5400000">
                  <a:pos x="wd2" y="hd2"/>
                </a:cxn>
                <a:cxn ang="10800000">
                  <a:pos x="wd2" y="hd2"/>
                </a:cxn>
                <a:cxn ang="16200000">
                  <a:pos x="wd2" y="hd2"/>
                </a:cxn>
              </a:cxnLst>
              <a:rect l="0" t="0" r="r" b="b"/>
              <a:pathLst>
                <a:path w="16301" h="21600" extrusionOk="0">
                  <a:moveTo>
                    <a:pt x="11564" y="21600"/>
                  </a:moveTo>
                  <a:cubicBezTo>
                    <a:pt x="-5299" y="12948"/>
                    <a:pt x="-3720" y="5748"/>
                    <a:pt x="16301" y="0"/>
                  </a:cubicBezTo>
                </a:path>
              </a:pathLst>
            </a:custGeom>
            <a:noFill/>
            <a:ln w="63500" cap="flat">
              <a:solidFill>
                <a:schemeClr val="accent1"/>
              </a:solidFill>
              <a:prstDash val="solid"/>
              <a:miter lim="800000"/>
              <a:tailEnd type="triangle" w="med" len="med"/>
            </a:ln>
            <a:effectLst/>
          </p:spPr>
          <p:txBody>
            <a:bodyPr/>
            <a:lstStyle/>
            <a:p>
              <a:endParaRPr/>
            </a:p>
          </p:txBody>
        </p:sp>
      </p:grpSp>
      <p:grpSp>
        <p:nvGrpSpPr>
          <p:cNvPr id="139" name="Group"/>
          <p:cNvGrpSpPr/>
          <p:nvPr/>
        </p:nvGrpSpPr>
        <p:grpSpPr>
          <a:xfrm>
            <a:off x="7335786" y="2120010"/>
            <a:ext cx="4231155" cy="2028196"/>
            <a:chOff x="0" y="0"/>
            <a:chExt cx="4231153" cy="2028195"/>
          </a:xfrm>
        </p:grpSpPr>
        <p:sp>
          <p:nvSpPr>
            <p:cNvPr id="137" name="Consumers Act"/>
            <p:cNvSpPr txBox="1"/>
            <p:nvPr/>
          </p:nvSpPr>
          <p:spPr>
            <a:xfrm>
              <a:off x="0" y="0"/>
              <a:ext cx="3390765" cy="60162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lgn="ctr">
                <a:defRPr sz="4000"/>
              </a:lvl1pPr>
            </a:lstStyle>
            <a:p>
              <a:r>
                <a:t>Consumers Act</a:t>
              </a:r>
            </a:p>
          </p:txBody>
        </p:sp>
        <p:sp>
          <p:nvSpPr>
            <p:cNvPr id="141" name="Connection Line"/>
            <p:cNvSpPr/>
            <p:nvPr/>
          </p:nvSpPr>
          <p:spPr>
            <a:xfrm>
              <a:off x="3384652" y="340378"/>
              <a:ext cx="846502" cy="1687818"/>
            </a:xfrm>
            <a:custGeom>
              <a:avLst/>
              <a:gdLst/>
              <a:ahLst/>
              <a:cxnLst>
                <a:cxn ang="0">
                  <a:pos x="wd2" y="hd2"/>
                </a:cxn>
                <a:cxn ang="5400000">
                  <a:pos x="wd2" y="hd2"/>
                </a:cxn>
                <a:cxn ang="10800000">
                  <a:pos x="wd2" y="hd2"/>
                </a:cxn>
                <a:cxn ang="16200000">
                  <a:pos x="wd2" y="hd2"/>
                </a:cxn>
              </a:cxnLst>
              <a:rect l="0" t="0" r="r" b="b"/>
              <a:pathLst>
                <a:path w="16301" h="21600" extrusionOk="0">
                  <a:moveTo>
                    <a:pt x="4737" y="0"/>
                  </a:moveTo>
                  <a:cubicBezTo>
                    <a:pt x="21600" y="8652"/>
                    <a:pt x="20021" y="15852"/>
                    <a:pt x="0" y="21600"/>
                  </a:cubicBezTo>
                </a:path>
              </a:pathLst>
            </a:custGeom>
            <a:noFill/>
            <a:ln w="63500" cap="flat">
              <a:solidFill>
                <a:schemeClr val="accent1"/>
              </a:solidFill>
              <a:prstDash val="solid"/>
              <a:miter lim="800000"/>
              <a:tailEnd type="triangle" w="med" len="med"/>
            </a:ln>
            <a:effectLst/>
          </p:spPr>
          <p:txBody>
            <a:bodyPr/>
            <a:lstStyle/>
            <a:p>
              <a:endParaRPr/>
            </a:p>
          </p:txBody>
        </p:sp>
      </p:gr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fill="hold" grpId="1" nodeType="clickEffect">
                                  <p:stCondLst>
                                    <p:cond delay="0"/>
                                  </p:stCondLst>
                                  <p:iterate>
                                    <p:tmAbs val="0"/>
                                  </p:iterate>
                                  <p:childTnLst>
                                    <p:set>
                                      <p:cBhvr>
                                        <p:cTn id="6" fill="hold"/>
                                        <p:tgtEl>
                                          <p:spTgt spid="133"/>
                                        </p:tgtEl>
                                        <p:attrNameLst>
                                          <p:attrName>style.visibility</p:attrName>
                                        </p:attrNameLst>
                                      </p:cBhvr>
                                      <p:to>
                                        <p:strVal val="visible"/>
                                      </p:to>
                                    </p:set>
                                    <p:animEffect transition="in" filter="fade">
                                      <p:cBhvr>
                                        <p:cTn id="7" dur="1000"/>
                                        <p:tgtEl>
                                          <p:spTgt spid="13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1" fill="hold" grpId="2" nodeType="clickEffect">
                                  <p:stCondLst>
                                    <p:cond delay="0"/>
                                  </p:stCondLst>
                                  <p:iterate>
                                    <p:tmAbs val="0"/>
                                  </p:iterate>
                                  <p:childTnLst>
                                    <p:set>
                                      <p:cBhvr>
                                        <p:cTn id="11" fill="hold"/>
                                        <p:tgtEl>
                                          <p:spTgt spid="130"/>
                                        </p:tgtEl>
                                        <p:attrNameLst>
                                          <p:attrName>style.visibility</p:attrName>
                                        </p:attrNameLst>
                                      </p:cBhvr>
                                      <p:to>
                                        <p:strVal val="visible"/>
                                      </p:to>
                                    </p:set>
                                    <p:anim calcmode="lin" valueType="num">
                                      <p:cBhvr>
                                        <p:cTn id="12" dur="1000" fill="hold"/>
                                        <p:tgtEl>
                                          <p:spTgt spid="130"/>
                                        </p:tgtEl>
                                        <p:attrNameLst>
                                          <p:attrName>ppt_x</p:attrName>
                                        </p:attrNameLst>
                                      </p:cBhvr>
                                      <p:tavLst>
                                        <p:tav tm="0">
                                          <p:val>
                                            <p:strVal val="#ppt_x"/>
                                          </p:val>
                                        </p:tav>
                                        <p:tav tm="100000">
                                          <p:val>
                                            <p:strVal val="#ppt_x"/>
                                          </p:val>
                                        </p:tav>
                                      </p:tavLst>
                                    </p:anim>
                                    <p:anim calcmode="lin" valueType="num">
                                      <p:cBhvr>
                                        <p:cTn id="13" dur="1000" fill="hold"/>
                                        <p:tgtEl>
                                          <p:spTgt spid="130"/>
                                        </p:tgtEl>
                                        <p:attrNameLst>
                                          <p:attrName>ppt_y</p:attrName>
                                        </p:attrNameLst>
                                      </p:cBhvr>
                                      <p:tavLst>
                                        <p:tav tm="0">
                                          <p:val>
                                            <p:strVal val="0-#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fill="hold" grpId="3" nodeType="clickEffect">
                                  <p:stCondLst>
                                    <p:cond delay="0"/>
                                  </p:stCondLst>
                                  <p:iterate>
                                    <p:tmAbs val="0"/>
                                  </p:iterate>
                                  <p:childTnLst>
                                    <p:set>
                                      <p:cBhvr>
                                        <p:cTn id="17" fill="hold"/>
                                        <p:tgtEl>
                                          <p:spTgt spid="139"/>
                                        </p:tgtEl>
                                        <p:attrNameLst>
                                          <p:attrName>style.visibility</p:attrName>
                                        </p:attrNameLst>
                                      </p:cBhvr>
                                      <p:to>
                                        <p:strVal val="visible"/>
                                      </p:to>
                                    </p:set>
                                    <p:animEffect transition="in" filter="fade">
                                      <p:cBhvr>
                                        <p:cTn id="18" dur="1000"/>
                                        <p:tgtEl>
                                          <p:spTgt spid="13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fill="hold" grpId="4" nodeType="clickEffect">
                                  <p:stCondLst>
                                    <p:cond delay="0"/>
                                  </p:stCondLst>
                                  <p:iterate>
                                    <p:tmAbs val="0"/>
                                  </p:iterate>
                                  <p:childTnLst>
                                    <p:set>
                                      <p:cBhvr>
                                        <p:cTn id="22" fill="hold"/>
                                        <p:tgtEl>
                                          <p:spTgt spid="136"/>
                                        </p:tgtEl>
                                        <p:attrNameLst>
                                          <p:attrName>style.visibility</p:attrName>
                                        </p:attrNameLst>
                                      </p:cBhvr>
                                      <p:to>
                                        <p:strVal val="visible"/>
                                      </p:to>
                                    </p:set>
                                    <p:animEffect transition="in" filter="fade">
                                      <p:cBhvr>
                                        <p:cTn id="23" dur="10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2" animBg="1" advAuto="0"/>
      <p:bldP spid="133" grpId="1" animBg="1" advAuto="0"/>
      <p:bldP spid="136" grpId="4" animBg="1" advAuto="0"/>
      <p:bldP spid="139" grpId="3" animBg="1" advAuto="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TextBox 2"/>
          <p:cNvSpPr txBox="1"/>
          <p:nvPr/>
        </p:nvSpPr>
        <p:spPr>
          <a:xfrm>
            <a:off x="328179" y="554922"/>
            <a:ext cx="3920820" cy="184196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lstStyle/>
          <a:p>
            <a:pPr>
              <a:lnSpc>
                <a:spcPct val="90000"/>
              </a:lnSpc>
              <a:defRPr sz="4200"/>
            </a:pPr>
            <a:r>
              <a:t>4 V’s of the </a:t>
            </a:r>
          </a:p>
          <a:p>
            <a:pPr>
              <a:lnSpc>
                <a:spcPct val="90000"/>
              </a:lnSpc>
              <a:defRPr sz="4200"/>
            </a:pPr>
            <a:r>
              <a:t>Value Generation Business Model</a:t>
            </a:r>
          </a:p>
        </p:txBody>
      </p:sp>
      <p:sp>
        <p:nvSpPr>
          <p:cNvPr id="144" name="TextBox 4"/>
          <p:cNvSpPr txBox="1"/>
          <p:nvPr/>
        </p:nvSpPr>
        <p:spPr>
          <a:xfrm>
            <a:off x="785465" y="3275512"/>
            <a:ext cx="2388975" cy="174525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nSpc>
                <a:spcPct val="90000"/>
              </a:lnSpc>
              <a:defRPr sz="2400"/>
            </a:lvl1pPr>
          </a:lstStyle>
          <a:p>
            <a:r>
              <a:t>4 Phases In A Joint, Never-Ending Quest Towards Higher Value States.</a:t>
            </a:r>
          </a:p>
        </p:txBody>
      </p:sp>
      <p:sp>
        <p:nvSpPr>
          <p:cNvPr id="145" name="Circle"/>
          <p:cNvSpPr/>
          <p:nvPr/>
        </p:nvSpPr>
        <p:spPr>
          <a:xfrm>
            <a:off x="5882285" y="870257"/>
            <a:ext cx="5117486" cy="5117486"/>
          </a:xfrm>
          <a:prstGeom prst="ellipse">
            <a:avLst/>
          </a:prstGeom>
          <a:solidFill>
            <a:srgbClr val="FFFFFF"/>
          </a:solidFill>
          <a:ln w="12700">
            <a:miter lim="400000"/>
          </a:ln>
        </p:spPr>
        <p:txBody>
          <a:bodyPr lIns="45719" rIns="45719" anchor="ctr"/>
          <a:lstStyle/>
          <a:p>
            <a:pPr>
              <a:defRPr>
                <a:solidFill>
                  <a:srgbClr val="000000"/>
                </a:solidFill>
              </a:defRPr>
            </a:pPr>
            <a:endParaRPr/>
          </a:p>
        </p:txBody>
      </p:sp>
      <p:grpSp>
        <p:nvGrpSpPr>
          <p:cNvPr id="148" name="Group"/>
          <p:cNvGrpSpPr/>
          <p:nvPr/>
        </p:nvGrpSpPr>
        <p:grpSpPr>
          <a:xfrm>
            <a:off x="5937756" y="850938"/>
            <a:ext cx="2484822" cy="2484821"/>
            <a:chOff x="0" y="0"/>
            <a:chExt cx="2484820" cy="2484820"/>
          </a:xfrm>
        </p:grpSpPr>
        <p:sp>
          <p:nvSpPr>
            <p:cNvPr id="146" name="Shape"/>
            <p:cNvSpPr/>
            <p:nvPr/>
          </p:nvSpPr>
          <p:spPr>
            <a:xfrm>
              <a:off x="0" y="0"/>
              <a:ext cx="2484821" cy="248482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0" y="9671"/>
                    <a:pt x="9671" y="0"/>
                    <a:pt x="21600" y="0"/>
                  </a:cubicBezTo>
                  <a:lnTo>
                    <a:pt x="21600" y="21600"/>
                  </a:lnTo>
                  <a:close/>
                </a:path>
              </a:pathLst>
            </a:custGeom>
            <a:solidFill>
              <a:schemeClr val="accent1"/>
            </a:solidFill>
            <a:ln w="12700" cap="flat">
              <a:noFill/>
              <a:miter lim="400000"/>
            </a:ln>
            <a:effectLst/>
          </p:spPr>
          <p:txBody>
            <a:bodyPr wrap="square" lIns="45719" tIns="45719" rIns="45719" bIns="45719" numCol="1" anchor="ctr">
              <a:noAutofit/>
            </a:bodyPr>
            <a:lstStyle/>
            <a:p>
              <a:pPr algn="ctr" defTabSz="1244600">
                <a:lnSpc>
                  <a:spcPct val="90000"/>
                </a:lnSpc>
                <a:spcBef>
                  <a:spcPts val="700"/>
                </a:spcBef>
                <a:defRPr>
                  <a:solidFill>
                    <a:srgbClr val="FFFFFF"/>
                  </a:solidFill>
                </a:defRPr>
              </a:pPr>
              <a:endParaRPr/>
            </a:p>
          </p:txBody>
        </p:sp>
        <p:sp>
          <p:nvSpPr>
            <p:cNvPr id="147" name="V1: Value Potential"/>
            <p:cNvSpPr txBox="1"/>
            <p:nvPr/>
          </p:nvSpPr>
          <p:spPr>
            <a:xfrm>
              <a:off x="429925" y="995159"/>
              <a:ext cx="1978882" cy="104890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99136" tIns="199136" rIns="199136" bIns="199136" numCol="1" anchor="ctr">
              <a:noAutofit/>
            </a:bodyPr>
            <a:lstStyle/>
            <a:p>
              <a:pPr algn="ctr" defTabSz="1244600">
                <a:lnSpc>
                  <a:spcPct val="90000"/>
                </a:lnSpc>
                <a:spcBef>
                  <a:spcPts val="1100"/>
                </a:spcBef>
                <a:defRPr sz="2500">
                  <a:solidFill>
                    <a:srgbClr val="FFFFFF"/>
                  </a:solidFill>
                </a:defRPr>
              </a:pPr>
              <a:r>
                <a:rPr b="1"/>
                <a:t>V1:</a:t>
              </a:r>
              <a:r>
                <a:t> Value Potential</a:t>
              </a:r>
            </a:p>
          </p:txBody>
        </p:sp>
      </p:grpSp>
      <p:grpSp>
        <p:nvGrpSpPr>
          <p:cNvPr id="151" name="Group"/>
          <p:cNvGrpSpPr/>
          <p:nvPr/>
        </p:nvGrpSpPr>
        <p:grpSpPr>
          <a:xfrm>
            <a:off x="8411154" y="850938"/>
            <a:ext cx="2535504" cy="2484821"/>
            <a:chOff x="0" y="0"/>
            <a:chExt cx="2535503" cy="2484820"/>
          </a:xfrm>
        </p:grpSpPr>
        <p:sp>
          <p:nvSpPr>
            <p:cNvPr id="149" name="Shape"/>
            <p:cNvSpPr/>
            <p:nvPr/>
          </p:nvSpPr>
          <p:spPr>
            <a:xfrm flipH="1">
              <a:off x="50682" y="0"/>
              <a:ext cx="2484822" cy="248482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0" y="9671"/>
                    <a:pt x="9671" y="0"/>
                    <a:pt x="21600" y="0"/>
                  </a:cubicBezTo>
                  <a:lnTo>
                    <a:pt x="21600" y="21600"/>
                  </a:lnTo>
                  <a:close/>
                </a:path>
              </a:pathLst>
            </a:custGeom>
            <a:solidFill>
              <a:schemeClr val="accent1"/>
            </a:solidFill>
            <a:ln w="12700" cap="flat">
              <a:noFill/>
              <a:miter lim="400000"/>
            </a:ln>
            <a:effectLst/>
          </p:spPr>
          <p:txBody>
            <a:bodyPr wrap="square" lIns="45719" tIns="45719" rIns="45719" bIns="45719" numCol="1" anchor="ctr">
              <a:noAutofit/>
            </a:bodyPr>
            <a:lstStyle/>
            <a:p>
              <a:pPr algn="ctr" defTabSz="1244600">
                <a:lnSpc>
                  <a:spcPct val="90000"/>
                </a:lnSpc>
                <a:spcBef>
                  <a:spcPts val="700"/>
                </a:spcBef>
                <a:defRPr>
                  <a:solidFill>
                    <a:srgbClr val="FFFFFF"/>
                  </a:solidFill>
                </a:defRPr>
              </a:pPr>
              <a:endParaRPr/>
            </a:p>
          </p:txBody>
        </p:sp>
        <p:sp>
          <p:nvSpPr>
            <p:cNvPr id="150" name="Group"/>
            <p:cNvSpPr txBox="1"/>
            <p:nvPr/>
          </p:nvSpPr>
          <p:spPr>
            <a:xfrm>
              <a:off x="0" y="1009159"/>
              <a:ext cx="2300959" cy="101391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99136" tIns="199136" rIns="199136" bIns="199136" numCol="1" anchor="ctr">
              <a:noAutofit/>
            </a:bodyPr>
            <a:lstStyle/>
            <a:p>
              <a:pPr algn="ctr" defTabSz="1244600">
                <a:lnSpc>
                  <a:spcPct val="90000"/>
                </a:lnSpc>
                <a:spcBef>
                  <a:spcPts val="1100"/>
                </a:spcBef>
                <a:defRPr sz="2500">
                  <a:solidFill>
                    <a:srgbClr val="FFFFFF"/>
                  </a:solidFill>
                </a:defRPr>
              </a:pPr>
              <a:r>
                <a:rPr b="1"/>
                <a:t>V2:</a:t>
              </a:r>
              <a:r>
                <a:t> Value Facilitation</a:t>
              </a:r>
            </a:p>
          </p:txBody>
        </p:sp>
      </p:grpSp>
      <p:grpSp>
        <p:nvGrpSpPr>
          <p:cNvPr id="154" name="Group"/>
          <p:cNvGrpSpPr/>
          <p:nvPr/>
        </p:nvGrpSpPr>
        <p:grpSpPr>
          <a:xfrm>
            <a:off x="5940090" y="3367069"/>
            <a:ext cx="2484822" cy="2484822"/>
            <a:chOff x="0" y="0"/>
            <a:chExt cx="2484821" cy="2484820"/>
          </a:xfrm>
        </p:grpSpPr>
        <p:sp>
          <p:nvSpPr>
            <p:cNvPr id="152" name="Shape"/>
            <p:cNvSpPr/>
            <p:nvPr/>
          </p:nvSpPr>
          <p:spPr>
            <a:xfrm rot="10800000" flipH="1">
              <a:off x="0" y="0"/>
              <a:ext cx="2484821" cy="248482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0" y="9671"/>
                    <a:pt x="9671" y="0"/>
                    <a:pt x="21600" y="0"/>
                  </a:cubicBezTo>
                  <a:lnTo>
                    <a:pt x="21600" y="21600"/>
                  </a:lnTo>
                  <a:close/>
                </a:path>
              </a:pathLst>
            </a:custGeom>
            <a:solidFill>
              <a:schemeClr val="accent1"/>
            </a:solidFill>
            <a:ln w="12700" cap="flat">
              <a:noFill/>
              <a:miter lim="400000"/>
            </a:ln>
            <a:effectLst/>
          </p:spPr>
          <p:txBody>
            <a:bodyPr wrap="square" lIns="45719" tIns="45719" rIns="45719" bIns="45719" numCol="1" anchor="ctr">
              <a:noAutofit/>
            </a:bodyPr>
            <a:lstStyle/>
            <a:p>
              <a:pPr algn="ctr" defTabSz="1244600">
                <a:lnSpc>
                  <a:spcPct val="90000"/>
                </a:lnSpc>
                <a:spcBef>
                  <a:spcPts val="700"/>
                </a:spcBef>
                <a:defRPr>
                  <a:solidFill>
                    <a:srgbClr val="FFFFFF"/>
                  </a:solidFill>
                </a:defRPr>
              </a:pPr>
              <a:endParaRPr/>
            </a:p>
          </p:txBody>
        </p:sp>
        <p:sp>
          <p:nvSpPr>
            <p:cNvPr id="153" name="V4: Value Agility"/>
            <p:cNvSpPr txBox="1"/>
            <p:nvPr/>
          </p:nvSpPr>
          <p:spPr>
            <a:xfrm>
              <a:off x="436682" y="401043"/>
              <a:ext cx="1978882" cy="104890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99136" tIns="199136" rIns="199136" bIns="199136" numCol="1" anchor="ctr">
              <a:noAutofit/>
            </a:bodyPr>
            <a:lstStyle/>
            <a:p>
              <a:pPr algn="ctr" defTabSz="1244600">
                <a:lnSpc>
                  <a:spcPct val="90000"/>
                </a:lnSpc>
                <a:spcBef>
                  <a:spcPts val="1100"/>
                </a:spcBef>
                <a:defRPr sz="2500">
                  <a:solidFill>
                    <a:srgbClr val="FFFFFF"/>
                  </a:solidFill>
                </a:defRPr>
              </a:pPr>
              <a:r>
                <a:rPr b="1"/>
                <a:t>V4:</a:t>
              </a:r>
              <a:r>
                <a:t> Value Agility</a:t>
              </a:r>
            </a:p>
          </p:txBody>
        </p:sp>
      </p:grpSp>
      <p:grpSp>
        <p:nvGrpSpPr>
          <p:cNvPr id="157" name="Group"/>
          <p:cNvGrpSpPr/>
          <p:nvPr/>
        </p:nvGrpSpPr>
        <p:grpSpPr>
          <a:xfrm>
            <a:off x="8331168" y="3367069"/>
            <a:ext cx="2615490" cy="2484822"/>
            <a:chOff x="0" y="0"/>
            <a:chExt cx="2615488" cy="2484820"/>
          </a:xfrm>
        </p:grpSpPr>
        <p:sp>
          <p:nvSpPr>
            <p:cNvPr id="155" name="Shape"/>
            <p:cNvSpPr/>
            <p:nvPr/>
          </p:nvSpPr>
          <p:spPr>
            <a:xfrm rot="10800000">
              <a:off x="130667" y="0"/>
              <a:ext cx="2484822" cy="248482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0" y="9671"/>
                    <a:pt x="9671" y="0"/>
                    <a:pt x="21600" y="0"/>
                  </a:cubicBezTo>
                  <a:lnTo>
                    <a:pt x="21600" y="21600"/>
                  </a:lnTo>
                  <a:close/>
                </a:path>
              </a:pathLst>
            </a:custGeom>
            <a:solidFill>
              <a:schemeClr val="accent1"/>
            </a:solidFill>
            <a:ln w="12700" cap="flat">
              <a:noFill/>
              <a:miter lim="400000"/>
            </a:ln>
            <a:effectLst/>
          </p:spPr>
          <p:txBody>
            <a:bodyPr wrap="square" lIns="45719" tIns="45719" rIns="45719" bIns="45719" numCol="1" anchor="ctr">
              <a:noAutofit/>
            </a:bodyPr>
            <a:lstStyle/>
            <a:p>
              <a:pPr algn="ctr" defTabSz="1244600">
                <a:lnSpc>
                  <a:spcPct val="90000"/>
                </a:lnSpc>
                <a:spcBef>
                  <a:spcPts val="700"/>
                </a:spcBef>
                <a:defRPr>
                  <a:solidFill>
                    <a:srgbClr val="FFFFFF"/>
                  </a:solidFill>
                </a:defRPr>
              </a:pPr>
              <a:endParaRPr/>
            </a:p>
          </p:txBody>
        </p:sp>
        <p:sp>
          <p:nvSpPr>
            <p:cNvPr id="156" name="Group"/>
            <p:cNvSpPr txBox="1"/>
            <p:nvPr/>
          </p:nvSpPr>
          <p:spPr>
            <a:xfrm>
              <a:off x="0" y="415043"/>
              <a:ext cx="2479112" cy="109241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99136" tIns="199136" rIns="199136" bIns="199136" numCol="1" anchor="ctr">
              <a:noAutofit/>
            </a:bodyPr>
            <a:lstStyle/>
            <a:p>
              <a:pPr algn="ctr" defTabSz="1244600">
                <a:lnSpc>
                  <a:spcPct val="90000"/>
                </a:lnSpc>
                <a:spcBef>
                  <a:spcPts val="1100"/>
                </a:spcBef>
                <a:defRPr sz="2500">
                  <a:solidFill>
                    <a:srgbClr val="FFFFFF"/>
                  </a:solidFill>
                </a:defRPr>
              </a:pPr>
              <a:r>
                <a:rPr b="1"/>
                <a:t>V3:</a:t>
              </a:r>
              <a:r>
                <a:t> Value Capture</a:t>
              </a:r>
            </a:p>
          </p:txBody>
        </p:sp>
      </p:grpSp>
      <p:sp>
        <p:nvSpPr>
          <p:cNvPr id="158" name="Circle"/>
          <p:cNvSpPr/>
          <p:nvPr/>
        </p:nvSpPr>
        <p:spPr>
          <a:xfrm>
            <a:off x="7806028" y="2705110"/>
            <a:ext cx="1270001" cy="1270001"/>
          </a:xfrm>
          <a:prstGeom prst="ellipse">
            <a:avLst/>
          </a:prstGeom>
          <a:solidFill>
            <a:srgbClr val="FFFFFF"/>
          </a:solidFill>
          <a:ln w="12700">
            <a:miter lim="400000"/>
          </a:ln>
        </p:spPr>
        <p:txBody>
          <a:bodyPr lIns="45719" rIns="45719" anchor="ctr"/>
          <a:lstStyle/>
          <a:p>
            <a:pPr>
              <a:defRPr>
                <a:solidFill>
                  <a:srgbClr val="000000"/>
                </a:solidFill>
              </a:defRPr>
            </a:pPr>
            <a:endParaRPr/>
          </a:p>
        </p:txBody>
      </p:sp>
      <p:sp>
        <p:nvSpPr>
          <p:cNvPr id="159" name="Arrow 2"/>
          <p:cNvSpPr/>
          <p:nvPr/>
        </p:nvSpPr>
        <p:spPr>
          <a:xfrm>
            <a:off x="7877410" y="2886282"/>
            <a:ext cx="1127234" cy="907656"/>
          </a:xfrm>
          <a:custGeom>
            <a:avLst/>
            <a:gdLst/>
            <a:ahLst/>
            <a:cxnLst>
              <a:cxn ang="0">
                <a:pos x="wd2" y="hd2"/>
              </a:cxn>
              <a:cxn ang="5400000">
                <a:pos x="wd2" y="hd2"/>
              </a:cxn>
              <a:cxn ang="10800000">
                <a:pos x="wd2" y="hd2"/>
              </a:cxn>
              <a:cxn ang="16200000">
                <a:pos x="wd2" y="hd2"/>
              </a:cxn>
            </a:cxnLst>
            <a:rect l="0" t="0" r="r" b="b"/>
            <a:pathLst>
              <a:path w="21600" h="21600" extrusionOk="0">
                <a:moveTo>
                  <a:pt x="10749" y="0"/>
                </a:moveTo>
                <a:cubicBezTo>
                  <a:pt x="8457" y="0"/>
                  <a:pt x="6373" y="1103"/>
                  <a:pt x="4819" y="2903"/>
                </a:cubicBezTo>
                <a:lnTo>
                  <a:pt x="6744" y="6147"/>
                </a:lnTo>
                <a:cubicBezTo>
                  <a:pt x="7744" y="4819"/>
                  <a:pt x="9169" y="3989"/>
                  <a:pt x="10749" y="3989"/>
                </a:cubicBezTo>
                <a:cubicBezTo>
                  <a:pt x="13751" y="3989"/>
                  <a:pt x="16189" y="6985"/>
                  <a:pt x="16232" y="10700"/>
                </a:cubicBezTo>
                <a:lnTo>
                  <a:pt x="14265" y="10700"/>
                </a:lnTo>
                <a:lnTo>
                  <a:pt x="17933" y="16883"/>
                </a:lnTo>
                <a:lnTo>
                  <a:pt x="21600" y="10700"/>
                </a:lnTo>
                <a:lnTo>
                  <a:pt x="19444" y="10700"/>
                </a:lnTo>
                <a:cubicBezTo>
                  <a:pt x="19401" y="4782"/>
                  <a:pt x="15525" y="0"/>
                  <a:pt x="10749" y="0"/>
                </a:cubicBezTo>
                <a:close/>
                <a:moveTo>
                  <a:pt x="3667" y="4515"/>
                </a:moveTo>
                <a:lnTo>
                  <a:pt x="0" y="10700"/>
                </a:lnTo>
                <a:lnTo>
                  <a:pt x="2054" y="10700"/>
                </a:lnTo>
                <a:cubicBezTo>
                  <a:pt x="2053" y="10733"/>
                  <a:pt x="2054" y="10767"/>
                  <a:pt x="2054" y="10801"/>
                </a:cubicBezTo>
                <a:cubicBezTo>
                  <a:pt x="2054" y="16766"/>
                  <a:pt x="5946" y="21600"/>
                  <a:pt x="10749" y="21600"/>
                </a:cubicBezTo>
                <a:cubicBezTo>
                  <a:pt x="13080" y="21600"/>
                  <a:pt x="15197" y="20461"/>
                  <a:pt x="16759" y="18607"/>
                </a:cubicBezTo>
                <a:lnTo>
                  <a:pt x="14814" y="15375"/>
                </a:lnTo>
                <a:cubicBezTo>
                  <a:pt x="13811" y="16749"/>
                  <a:pt x="12360" y="17611"/>
                  <a:pt x="10749" y="17611"/>
                </a:cubicBezTo>
                <a:cubicBezTo>
                  <a:pt x="7720" y="17611"/>
                  <a:pt x="5266" y="14563"/>
                  <a:pt x="5266" y="10801"/>
                </a:cubicBezTo>
                <a:cubicBezTo>
                  <a:pt x="5266" y="10767"/>
                  <a:pt x="5265" y="10733"/>
                  <a:pt x="5266" y="10700"/>
                </a:cubicBezTo>
                <a:lnTo>
                  <a:pt x="7335" y="10700"/>
                </a:lnTo>
                <a:lnTo>
                  <a:pt x="3667" y="4515"/>
                </a:lnTo>
                <a:close/>
              </a:path>
            </a:pathLst>
          </a:custGeom>
          <a:solidFill>
            <a:srgbClr val="65B554"/>
          </a:solidFill>
          <a:ln w="12700">
            <a:solidFill>
              <a:schemeClr val="accent1"/>
            </a:solidFill>
            <a:miter/>
          </a:ln>
        </p:spPr>
        <p:txBody>
          <a:bodyPr lIns="45719" rIns="45719" anchor="ctr"/>
          <a:lstStyle/>
          <a:p>
            <a:pPr>
              <a:defRPr>
                <a:solidFill>
                  <a:srgbClr val="000000"/>
                </a:solidFill>
              </a:defRPr>
            </a:pPr>
            <a:endParaRPr/>
          </a:p>
        </p:txBody>
      </p:sp>
      <p:sp>
        <p:nvSpPr>
          <p:cNvPr id="160" name="Arrow 11"/>
          <p:cNvSpPr/>
          <p:nvPr/>
        </p:nvSpPr>
        <p:spPr>
          <a:xfrm>
            <a:off x="3194355" y="3296091"/>
            <a:ext cx="1978077" cy="1489311"/>
          </a:xfrm>
          <a:custGeom>
            <a:avLst/>
            <a:gdLst/>
            <a:ahLst/>
            <a:cxnLst>
              <a:cxn ang="0">
                <a:pos x="wd2" y="hd2"/>
              </a:cxn>
              <a:cxn ang="5400000">
                <a:pos x="wd2" y="hd2"/>
              </a:cxn>
              <a:cxn ang="10800000">
                <a:pos x="wd2" y="hd2"/>
              </a:cxn>
              <a:cxn ang="16200000">
                <a:pos x="wd2" y="hd2"/>
              </a:cxn>
            </a:cxnLst>
            <a:rect l="0" t="0" r="r" b="b"/>
            <a:pathLst>
              <a:path w="21600" h="21600" extrusionOk="0">
                <a:moveTo>
                  <a:pt x="13469" y="0"/>
                </a:moveTo>
                <a:cubicBezTo>
                  <a:pt x="13010" y="0"/>
                  <a:pt x="12551" y="232"/>
                  <a:pt x="12200" y="697"/>
                </a:cubicBezTo>
                <a:cubicBezTo>
                  <a:pt x="11500" y="1626"/>
                  <a:pt x="11500" y="3135"/>
                  <a:pt x="12200" y="4065"/>
                </a:cubicBezTo>
                <a:lnTo>
                  <a:pt x="15479" y="8419"/>
                </a:lnTo>
                <a:lnTo>
                  <a:pt x="1793" y="8419"/>
                </a:lnTo>
                <a:cubicBezTo>
                  <a:pt x="802" y="8419"/>
                  <a:pt x="0" y="9485"/>
                  <a:pt x="0" y="10800"/>
                </a:cubicBezTo>
                <a:cubicBezTo>
                  <a:pt x="0" y="12115"/>
                  <a:pt x="802" y="13181"/>
                  <a:pt x="1793" y="13181"/>
                </a:cubicBezTo>
                <a:lnTo>
                  <a:pt x="15479" y="13181"/>
                </a:lnTo>
                <a:lnTo>
                  <a:pt x="12200" y="17535"/>
                </a:lnTo>
                <a:cubicBezTo>
                  <a:pt x="11500" y="18465"/>
                  <a:pt x="11500" y="19974"/>
                  <a:pt x="12200" y="20903"/>
                </a:cubicBezTo>
                <a:cubicBezTo>
                  <a:pt x="12551" y="21368"/>
                  <a:pt x="13010" y="21600"/>
                  <a:pt x="13469" y="21600"/>
                </a:cubicBezTo>
                <a:cubicBezTo>
                  <a:pt x="13927" y="21600"/>
                  <a:pt x="14387" y="21368"/>
                  <a:pt x="14737" y="20903"/>
                </a:cubicBezTo>
                <a:lnTo>
                  <a:pt x="21074" y="12484"/>
                </a:lnTo>
                <a:cubicBezTo>
                  <a:pt x="21424" y="12019"/>
                  <a:pt x="21600" y="11409"/>
                  <a:pt x="21600" y="10800"/>
                </a:cubicBezTo>
                <a:cubicBezTo>
                  <a:pt x="21600" y="10191"/>
                  <a:pt x="21424" y="9581"/>
                  <a:pt x="21074" y="9116"/>
                </a:cubicBezTo>
                <a:lnTo>
                  <a:pt x="14737" y="697"/>
                </a:lnTo>
                <a:cubicBezTo>
                  <a:pt x="14387" y="232"/>
                  <a:pt x="13927" y="0"/>
                  <a:pt x="13469" y="0"/>
                </a:cubicBezTo>
                <a:close/>
              </a:path>
            </a:pathLst>
          </a:custGeom>
          <a:solidFill>
            <a:srgbClr val="65B554"/>
          </a:solidFill>
          <a:ln w="12700">
            <a:solidFill>
              <a:schemeClr val="accent1"/>
            </a:solidFill>
            <a:miter/>
          </a:ln>
        </p:spPr>
        <p:txBody>
          <a:bodyPr lIns="45719" rIns="45719" anchor="ctr"/>
          <a:lstStyle/>
          <a:p>
            <a:pPr>
              <a:defRPr>
                <a:solidFill>
                  <a:srgbClr val="000000"/>
                </a:solidFill>
              </a:defRPr>
            </a:pPr>
            <a:endParaRP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fill="hold" grpId="1" nodeType="clickEffect">
                                  <p:stCondLst>
                                    <p:cond delay="0"/>
                                  </p:stCondLst>
                                  <p:iterate>
                                    <p:tmAbs val="0"/>
                                  </p:iterate>
                                  <p:childTnLst>
                                    <p:set>
                                      <p:cBhvr>
                                        <p:cTn id="6" fill="hold"/>
                                        <p:tgtEl>
                                          <p:spTgt spid="144"/>
                                        </p:tgtEl>
                                        <p:attrNameLst>
                                          <p:attrName>style.visibility</p:attrName>
                                        </p:attrNameLst>
                                      </p:cBhvr>
                                      <p:to>
                                        <p:strVal val="visible"/>
                                      </p:to>
                                    </p:set>
                                    <p:animEffect transition="in" filter="fade">
                                      <p:cBhvr>
                                        <p:cTn id="7" dur="1000"/>
                                        <p:tgtEl>
                                          <p:spTgt spid="14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2" nodeType="clickEffect">
                                  <p:stCondLst>
                                    <p:cond delay="0"/>
                                  </p:stCondLst>
                                  <p:iterate type="lt">
                                    <p:tmAbs val="0"/>
                                  </p:iterate>
                                  <p:childTnLst>
                                    <p:set>
                                      <p:cBhvr>
                                        <p:cTn id="11" fill="hold"/>
                                        <p:tgtEl>
                                          <p:spTgt spid="160"/>
                                        </p:tgtEl>
                                        <p:attrNameLst>
                                          <p:attrName>style.visibility</p:attrName>
                                        </p:attrNameLst>
                                      </p:cBhvr>
                                      <p:to>
                                        <p:strVal val="visible"/>
                                      </p:to>
                                    </p:set>
                                    <p:anim calcmode="lin" valueType="num">
                                      <p:cBhvr>
                                        <p:cTn id="12" dur="1000" fill="hold"/>
                                        <p:tgtEl>
                                          <p:spTgt spid="160"/>
                                        </p:tgtEl>
                                        <p:attrNameLst>
                                          <p:attrName>ppt_x</p:attrName>
                                        </p:attrNameLst>
                                      </p:cBhvr>
                                      <p:tavLst>
                                        <p:tav tm="0">
                                          <p:val>
                                            <p:strVal val="0-#ppt_w/2"/>
                                          </p:val>
                                        </p:tav>
                                        <p:tav tm="100000">
                                          <p:val>
                                            <p:strVal val="#ppt_x"/>
                                          </p:val>
                                        </p:tav>
                                      </p:tavLst>
                                    </p:anim>
                                    <p:anim calcmode="lin" valueType="num">
                                      <p:cBhvr>
                                        <p:cTn id="13" dur="1000" fill="hold"/>
                                        <p:tgtEl>
                                          <p:spTgt spid="160"/>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fill="hold" grpId="3" nodeType="clickEffect">
                                  <p:stCondLst>
                                    <p:cond delay="0"/>
                                  </p:stCondLst>
                                  <p:iterate>
                                    <p:tmAbs val="0"/>
                                  </p:iterate>
                                  <p:childTnLst>
                                    <p:set>
                                      <p:cBhvr>
                                        <p:cTn id="17" fill="hold"/>
                                        <p:tgtEl>
                                          <p:spTgt spid="148"/>
                                        </p:tgtEl>
                                        <p:attrNameLst>
                                          <p:attrName>style.visibility</p:attrName>
                                        </p:attrNameLst>
                                      </p:cBhvr>
                                      <p:to>
                                        <p:strVal val="visible"/>
                                      </p:to>
                                    </p:set>
                                    <p:animEffect transition="in" filter="fade">
                                      <p:cBhvr>
                                        <p:cTn id="18" dur="1000"/>
                                        <p:tgtEl>
                                          <p:spTgt spid="14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fill="hold" grpId="4" nodeType="clickEffect">
                                  <p:stCondLst>
                                    <p:cond delay="0"/>
                                  </p:stCondLst>
                                  <p:iterate>
                                    <p:tmAbs val="0"/>
                                  </p:iterate>
                                  <p:childTnLst>
                                    <p:set>
                                      <p:cBhvr>
                                        <p:cTn id="22" fill="hold"/>
                                        <p:tgtEl>
                                          <p:spTgt spid="151"/>
                                        </p:tgtEl>
                                        <p:attrNameLst>
                                          <p:attrName>style.visibility</p:attrName>
                                        </p:attrNameLst>
                                      </p:cBhvr>
                                      <p:to>
                                        <p:strVal val="visible"/>
                                      </p:to>
                                    </p:set>
                                    <p:animEffect transition="in" filter="fade">
                                      <p:cBhvr>
                                        <p:cTn id="23" dur="1000"/>
                                        <p:tgtEl>
                                          <p:spTgt spid="151"/>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fill="hold" grpId="5" nodeType="clickEffect">
                                  <p:stCondLst>
                                    <p:cond delay="0"/>
                                  </p:stCondLst>
                                  <p:iterate>
                                    <p:tmAbs val="0"/>
                                  </p:iterate>
                                  <p:childTnLst>
                                    <p:set>
                                      <p:cBhvr>
                                        <p:cTn id="27" fill="hold"/>
                                        <p:tgtEl>
                                          <p:spTgt spid="157"/>
                                        </p:tgtEl>
                                        <p:attrNameLst>
                                          <p:attrName>style.visibility</p:attrName>
                                        </p:attrNameLst>
                                      </p:cBhvr>
                                      <p:to>
                                        <p:strVal val="visible"/>
                                      </p:to>
                                    </p:set>
                                    <p:animEffect transition="in" filter="fade">
                                      <p:cBhvr>
                                        <p:cTn id="28" dur="1000"/>
                                        <p:tgtEl>
                                          <p:spTgt spid="157"/>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fill="hold" grpId="6" nodeType="clickEffect">
                                  <p:stCondLst>
                                    <p:cond delay="0"/>
                                  </p:stCondLst>
                                  <p:iterate>
                                    <p:tmAbs val="0"/>
                                  </p:iterate>
                                  <p:childTnLst>
                                    <p:set>
                                      <p:cBhvr>
                                        <p:cTn id="32" fill="hold"/>
                                        <p:tgtEl>
                                          <p:spTgt spid="154"/>
                                        </p:tgtEl>
                                        <p:attrNameLst>
                                          <p:attrName>style.visibility</p:attrName>
                                        </p:attrNameLst>
                                      </p:cBhvr>
                                      <p:to>
                                        <p:strVal val="visible"/>
                                      </p:to>
                                    </p:set>
                                    <p:animEffect transition="in" filter="fade">
                                      <p:cBhvr>
                                        <p:cTn id="33" dur="1000"/>
                                        <p:tgtEl>
                                          <p:spTgt spid="154"/>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fill="hold" grpId="7" nodeType="clickEffect">
                                  <p:stCondLst>
                                    <p:cond delay="0"/>
                                  </p:stCondLst>
                                  <p:iterate type="lt">
                                    <p:tmAbs val="0"/>
                                  </p:iterate>
                                  <p:childTnLst>
                                    <p:set>
                                      <p:cBhvr>
                                        <p:cTn id="37" fill="hold"/>
                                        <p:tgtEl>
                                          <p:spTgt spid="159"/>
                                        </p:tgtEl>
                                        <p:attrNameLst>
                                          <p:attrName>style.visibility</p:attrName>
                                        </p:attrNameLst>
                                      </p:cBhvr>
                                      <p:to>
                                        <p:strVal val="visible"/>
                                      </p:to>
                                    </p:set>
                                    <p:animEffect transition="in" filter="fade">
                                      <p:cBhvr>
                                        <p:cTn id="38" dur="1000"/>
                                        <p:tgtEl>
                                          <p:spTgt spid="1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 grpId="1" animBg="1" advAuto="0"/>
      <p:bldP spid="148" grpId="3" animBg="1" advAuto="0"/>
      <p:bldP spid="151" grpId="4" animBg="1" advAuto="0"/>
      <p:bldP spid="154" grpId="6" animBg="1" advAuto="0"/>
      <p:bldP spid="157" grpId="5" animBg="1" advAuto="0"/>
      <p:bldP spid="159" grpId="7" animBg="1" advAuto="0"/>
      <p:bldP spid="160" grpId="2" animBg="1" advAuto="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 name="Pie 4"/>
          <p:cNvSpPr/>
          <p:nvPr/>
        </p:nvSpPr>
        <p:spPr>
          <a:xfrm>
            <a:off x="1562988" y="74429"/>
            <a:ext cx="3827720" cy="3354572"/>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0" y="9671"/>
                  <a:pt x="9671" y="0"/>
                  <a:pt x="21600" y="0"/>
                </a:cubicBezTo>
                <a:lnTo>
                  <a:pt x="21600" y="21600"/>
                </a:lnTo>
                <a:close/>
              </a:path>
            </a:pathLst>
          </a:custGeom>
          <a:solidFill>
            <a:schemeClr val="accent1"/>
          </a:solidFill>
          <a:ln w="12700">
            <a:solidFill>
              <a:srgbClr val="FFFFFF"/>
            </a:solidFill>
            <a:miter/>
          </a:ln>
        </p:spPr>
        <p:txBody>
          <a:bodyPr lIns="45719" rIns="45719"/>
          <a:lstStyle/>
          <a:p>
            <a:pPr>
              <a:defRPr>
                <a:solidFill>
                  <a:srgbClr val="000000"/>
                </a:solidFill>
              </a:defRPr>
            </a:pPr>
            <a:endParaRPr/>
          </a:p>
        </p:txBody>
      </p:sp>
      <p:sp>
        <p:nvSpPr>
          <p:cNvPr id="165" name="Pie 7"/>
          <p:cNvSpPr/>
          <p:nvPr/>
        </p:nvSpPr>
        <p:spPr>
          <a:xfrm flipH="1">
            <a:off x="6801293" y="74429"/>
            <a:ext cx="3827720" cy="3354572"/>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0" y="9671"/>
                  <a:pt x="9671" y="0"/>
                  <a:pt x="21600" y="0"/>
                </a:cubicBezTo>
                <a:lnTo>
                  <a:pt x="21600" y="21600"/>
                </a:lnTo>
                <a:close/>
              </a:path>
            </a:pathLst>
          </a:custGeom>
          <a:solidFill>
            <a:schemeClr val="accent1"/>
          </a:solidFill>
          <a:ln w="12700">
            <a:solidFill>
              <a:srgbClr val="FFFFFF"/>
            </a:solidFill>
            <a:miter/>
          </a:ln>
        </p:spPr>
        <p:txBody>
          <a:bodyPr lIns="45719" rIns="45719"/>
          <a:lstStyle/>
          <a:p>
            <a:pPr>
              <a:defRPr>
                <a:solidFill>
                  <a:srgbClr val="000000"/>
                </a:solidFill>
              </a:defRPr>
            </a:pPr>
            <a:endParaRPr/>
          </a:p>
        </p:txBody>
      </p:sp>
      <p:sp>
        <p:nvSpPr>
          <p:cNvPr id="166" name="Pie 10"/>
          <p:cNvSpPr/>
          <p:nvPr/>
        </p:nvSpPr>
        <p:spPr>
          <a:xfrm flipV="1">
            <a:off x="1582156" y="3503428"/>
            <a:ext cx="3827720" cy="3354572"/>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0" y="9671"/>
                  <a:pt x="9671" y="0"/>
                  <a:pt x="21600" y="0"/>
                </a:cubicBezTo>
                <a:lnTo>
                  <a:pt x="21600" y="21600"/>
                </a:lnTo>
                <a:close/>
              </a:path>
            </a:pathLst>
          </a:custGeom>
          <a:solidFill>
            <a:schemeClr val="accent1"/>
          </a:solidFill>
          <a:ln w="12700">
            <a:solidFill>
              <a:srgbClr val="FFFFFF"/>
            </a:solidFill>
            <a:miter/>
          </a:ln>
        </p:spPr>
        <p:txBody>
          <a:bodyPr lIns="45719" rIns="45719"/>
          <a:lstStyle/>
          <a:p>
            <a:pPr>
              <a:defRPr>
                <a:solidFill>
                  <a:srgbClr val="000000"/>
                </a:solidFill>
              </a:defRPr>
            </a:pPr>
            <a:endParaRPr/>
          </a:p>
        </p:txBody>
      </p:sp>
      <p:sp>
        <p:nvSpPr>
          <p:cNvPr id="167" name="Pie 13"/>
          <p:cNvSpPr/>
          <p:nvPr/>
        </p:nvSpPr>
        <p:spPr>
          <a:xfrm flipH="1" flipV="1">
            <a:off x="6801293" y="3503428"/>
            <a:ext cx="3827720" cy="3354572"/>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0" y="9671"/>
                  <a:pt x="9671" y="0"/>
                  <a:pt x="21600" y="0"/>
                </a:cubicBezTo>
                <a:lnTo>
                  <a:pt x="21600" y="21600"/>
                </a:lnTo>
                <a:close/>
              </a:path>
            </a:pathLst>
          </a:custGeom>
          <a:solidFill>
            <a:schemeClr val="accent1"/>
          </a:solidFill>
          <a:ln w="12700">
            <a:solidFill>
              <a:srgbClr val="FFFFFF"/>
            </a:solidFill>
            <a:miter/>
          </a:ln>
        </p:spPr>
        <p:txBody>
          <a:bodyPr lIns="45719" rIns="45719"/>
          <a:lstStyle/>
          <a:p>
            <a:pPr>
              <a:defRPr>
                <a:solidFill>
                  <a:srgbClr val="000000"/>
                </a:solidFill>
              </a:defRPr>
            </a:pPr>
            <a:endParaRPr/>
          </a:p>
        </p:txBody>
      </p:sp>
      <p:grpSp>
        <p:nvGrpSpPr>
          <p:cNvPr id="170" name="Rectangle 15"/>
          <p:cNvGrpSpPr/>
          <p:nvPr/>
        </p:nvGrpSpPr>
        <p:grpSpPr>
          <a:xfrm>
            <a:off x="2226748" y="2279262"/>
            <a:ext cx="1377864" cy="814192"/>
            <a:chOff x="0" y="0"/>
            <a:chExt cx="1377862" cy="814191"/>
          </a:xfrm>
        </p:grpSpPr>
        <p:sp>
          <p:nvSpPr>
            <p:cNvPr id="168" name="Rectangle"/>
            <p:cNvSpPr/>
            <p:nvPr/>
          </p:nvSpPr>
          <p:spPr>
            <a:xfrm>
              <a:off x="0" y="-1"/>
              <a:ext cx="1377863" cy="814193"/>
            </a:xfrm>
            <a:prstGeom prst="rect">
              <a:avLst/>
            </a:prstGeom>
            <a:solidFill>
              <a:srgbClr val="D0CECE"/>
            </a:solidFill>
            <a:ln w="12700" cap="flat">
              <a:solidFill>
                <a:srgbClr val="32538F"/>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169" name="Expressed Dissatisfaction"/>
            <p:cNvSpPr txBox="1"/>
            <p:nvPr/>
          </p:nvSpPr>
          <p:spPr>
            <a:xfrm>
              <a:off x="52070" y="152396"/>
              <a:ext cx="1273724" cy="50939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a:defRPr sz="1400"/>
              </a:lvl1pPr>
            </a:lstStyle>
            <a:p>
              <a:r>
                <a:t>Expressed Dissatisfaction</a:t>
              </a:r>
            </a:p>
          </p:txBody>
        </p:sp>
      </p:grpSp>
      <p:grpSp>
        <p:nvGrpSpPr>
          <p:cNvPr id="173" name="Rectangle 16"/>
          <p:cNvGrpSpPr/>
          <p:nvPr/>
        </p:nvGrpSpPr>
        <p:grpSpPr>
          <a:xfrm>
            <a:off x="3792172" y="1167198"/>
            <a:ext cx="1377864" cy="814192"/>
            <a:chOff x="0" y="0"/>
            <a:chExt cx="1377862" cy="814191"/>
          </a:xfrm>
        </p:grpSpPr>
        <p:sp>
          <p:nvSpPr>
            <p:cNvPr id="171" name="Rectangle"/>
            <p:cNvSpPr/>
            <p:nvPr/>
          </p:nvSpPr>
          <p:spPr>
            <a:xfrm>
              <a:off x="0" y="-1"/>
              <a:ext cx="1377863" cy="814193"/>
            </a:xfrm>
            <a:prstGeom prst="rect">
              <a:avLst/>
            </a:prstGeom>
            <a:solidFill>
              <a:srgbClr val="D0CECE"/>
            </a:solidFill>
            <a:ln w="12700" cap="flat">
              <a:solidFill>
                <a:srgbClr val="32538F"/>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172" name="Expected Value"/>
            <p:cNvSpPr txBox="1"/>
            <p:nvPr/>
          </p:nvSpPr>
          <p:spPr>
            <a:xfrm>
              <a:off x="52070" y="266696"/>
              <a:ext cx="1273724" cy="28079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a:defRPr sz="1400"/>
              </a:lvl1pPr>
            </a:lstStyle>
            <a:p>
              <a:r>
                <a:t>Expected Value</a:t>
              </a:r>
            </a:p>
          </p:txBody>
        </p:sp>
      </p:grpSp>
      <p:grpSp>
        <p:nvGrpSpPr>
          <p:cNvPr id="176" name="Rectangle 17"/>
          <p:cNvGrpSpPr/>
          <p:nvPr/>
        </p:nvGrpSpPr>
        <p:grpSpPr>
          <a:xfrm>
            <a:off x="7878836" y="1167196"/>
            <a:ext cx="1377864" cy="814192"/>
            <a:chOff x="0" y="0"/>
            <a:chExt cx="1377862" cy="814191"/>
          </a:xfrm>
        </p:grpSpPr>
        <p:sp>
          <p:nvSpPr>
            <p:cNvPr id="174" name="Rectangle"/>
            <p:cNvSpPr/>
            <p:nvPr/>
          </p:nvSpPr>
          <p:spPr>
            <a:xfrm>
              <a:off x="0" y="-1"/>
              <a:ext cx="1377863" cy="814193"/>
            </a:xfrm>
            <a:prstGeom prst="rect">
              <a:avLst/>
            </a:prstGeom>
            <a:solidFill>
              <a:srgbClr val="D0CECE"/>
            </a:solidFill>
            <a:ln w="12700" cap="flat">
              <a:solidFill>
                <a:srgbClr val="32538F"/>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175" name="Relative Value…"/>
            <p:cNvSpPr txBox="1"/>
            <p:nvPr/>
          </p:nvSpPr>
          <p:spPr>
            <a:xfrm>
              <a:off x="52070" y="38096"/>
              <a:ext cx="1273724" cy="73799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p>
              <a:pPr algn="ctr">
                <a:defRPr sz="1400"/>
              </a:pPr>
              <a:r>
                <a:t>Relative Value </a:t>
              </a:r>
              <a:endParaRPr>
                <a:solidFill>
                  <a:srgbClr val="FFFFFF"/>
                </a:solidFill>
              </a:endParaRPr>
            </a:p>
            <a:p>
              <a:pPr algn="ctr">
                <a:defRPr sz="1400"/>
              </a:pPr>
              <a:r>
                <a:t>(Alternative Satisfactions)</a:t>
              </a:r>
            </a:p>
          </p:txBody>
        </p:sp>
      </p:grpSp>
      <p:grpSp>
        <p:nvGrpSpPr>
          <p:cNvPr id="179" name="Rectangle 18"/>
          <p:cNvGrpSpPr/>
          <p:nvPr/>
        </p:nvGrpSpPr>
        <p:grpSpPr>
          <a:xfrm>
            <a:off x="8255634" y="2679442"/>
            <a:ext cx="1377864" cy="814192"/>
            <a:chOff x="0" y="0"/>
            <a:chExt cx="1377862" cy="814191"/>
          </a:xfrm>
        </p:grpSpPr>
        <p:sp>
          <p:nvSpPr>
            <p:cNvPr id="177" name="Rectangle"/>
            <p:cNvSpPr/>
            <p:nvPr/>
          </p:nvSpPr>
          <p:spPr>
            <a:xfrm>
              <a:off x="0" y="-1"/>
              <a:ext cx="1377863" cy="814193"/>
            </a:xfrm>
            <a:prstGeom prst="rect">
              <a:avLst/>
            </a:prstGeom>
            <a:solidFill>
              <a:srgbClr val="D0CECE"/>
            </a:solidFill>
            <a:ln w="12700" cap="flat">
              <a:solidFill>
                <a:srgbClr val="32538F"/>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178" name="Purchase"/>
            <p:cNvSpPr txBox="1"/>
            <p:nvPr/>
          </p:nvSpPr>
          <p:spPr>
            <a:xfrm>
              <a:off x="52070" y="266696"/>
              <a:ext cx="1273724" cy="28079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a:defRPr sz="1400"/>
              </a:lvl1pPr>
            </a:lstStyle>
            <a:p>
              <a:r>
                <a:t>Purchase</a:t>
              </a:r>
            </a:p>
          </p:txBody>
        </p:sp>
      </p:grpSp>
      <p:grpSp>
        <p:nvGrpSpPr>
          <p:cNvPr id="182" name="Rectangle 19"/>
          <p:cNvGrpSpPr/>
          <p:nvPr/>
        </p:nvGrpSpPr>
        <p:grpSpPr>
          <a:xfrm>
            <a:off x="7252113" y="4218490"/>
            <a:ext cx="1377864" cy="814192"/>
            <a:chOff x="0" y="0"/>
            <a:chExt cx="1377862" cy="814191"/>
          </a:xfrm>
        </p:grpSpPr>
        <p:sp>
          <p:nvSpPr>
            <p:cNvPr id="180" name="Rectangle"/>
            <p:cNvSpPr/>
            <p:nvPr/>
          </p:nvSpPr>
          <p:spPr>
            <a:xfrm>
              <a:off x="0" y="-1"/>
              <a:ext cx="1377863" cy="814193"/>
            </a:xfrm>
            <a:prstGeom prst="rect">
              <a:avLst/>
            </a:prstGeom>
            <a:solidFill>
              <a:srgbClr val="D0CECE"/>
            </a:solidFill>
            <a:ln w="12700" cap="flat">
              <a:solidFill>
                <a:srgbClr val="32538F"/>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181" name="Usage Experience"/>
            <p:cNvSpPr txBox="1"/>
            <p:nvPr/>
          </p:nvSpPr>
          <p:spPr>
            <a:xfrm>
              <a:off x="52070" y="152396"/>
              <a:ext cx="1273724" cy="50939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a:defRPr sz="1400"/>
              </a:lvl1pPr>
            </a:lstStyle>
            <a:p>
              <a:r>
                <a:t>Usage Experience</a:t>
              </a:r>
            </a:p>
          </p:txBody>
        </p:sp>
      </p:grpSp>
      <p:grpSp>
        <p:nvGrpSpPr>
          <p:cNvPr id="185" name="Rectangle 20"/>
          <p:cNvGrpSpPr/>
          <p:nvPr/>
        </p:nvGrpSpPr>
        <p:grpSpPr>
          <a:xfrm>
            <a:off x="3496014" y="5032681"/>
            <a:ext cx="1377864" cy="814192"/>
            <a:chOff x="0" y="0"/>
            <a:chExt cx="1377862" cy="814191"/>
          </a:xfrm>
        </p:grpSpPr>
        <p:sp>
          <p:nvSpPr>
            <p:cNvPr id="183" name="Rectangle"/>
            <p:cNvSpPr/>
            <p:nvPr/>
          </p:nvSpPr>
          <p:spPr>
            <a:xfrm>
              <a:off x="0" y="-1"/>
              <a:ext cx="1377863" cy="814193"/>
            </a:xfrm>
            <a:prstGeom prst="rect">
              <a:avLst/>
            </a:prstGeom>
            <a:solidFill>
              <a:srgbClr val="D0CECE"/>
            </a:solidFill>
            <a:ln w="12700" cap="flat">
              <a:solidFill>
                <a:srgbClr val="32538F"/>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184" name="Evaluation"/>
            <p:cNvSpPr txBox="1"/>
            <p:nvPr/>
          </p:nvSpPr>
          <p:spPr>
            <a:xfrm>
              <a:off x="52070" y="266696"/>
              <a:ext cx="1273724" cy="28079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a:defRPr sz="1400"/>
              </a:lvl1pPr>
            </a:lstStyle>
            <a:p>
              <a:r>
                <a:t>Evaluation</a:t>
              </a:r>
            </a:p>
          </p:txBody>
        </p:sp>
      </p:grpSp>
      <p:sp>
        <p:nvSpPr>
          <p:cNvPr id="203" name="Straight Connector 21"/>
          <p:cNvSpPr/>
          <p:nvPr/>
        </p:nvSpPr>
        <p:spPr>
          <a:xfrm>
            <a:off x="3497676" y="1987935"/>
            <a:ext cx="401155" cy="28497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0"/>
                </a:lnTo>
              </a:path>
            </a:pathLst>
          </a:custGeom>
          <a:ln w="19050">
            <a:solidFill>
              <a:srgbClr val="000000"/>
            </a:solidFill>
            <a:miter/>
            <a:tailEnd type="triangle"/>
          </a:ln>
        </p:spPr>
        <p:txBody>
          <a:bodyPr/>
          <a:lstStyle/>
          <a:p>
            <a:endParaRPr/>
          </a:p>
        </p:txBody>
      </p:sp>
      <p:sp>
        <p:nvSpPr>
          <p:cNvPr id="204" name="Straight Connector 22"/>
          <p:cNvSpPr/>
          <p:nvPr/>
        </p:nvSpPr>
        <p:spPr>
          <a:xfrm>
            <a:off x="5176472" y="1574292"/>
            <a:ext cx="2696015" cy="2"/>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0"/>
                </a:lnTo>
              </a:path>
            </a:pathLst>
          </a:custGeom>
          <a:ln w="19050">
            <a:solidFill>
              <a:srgbClr val="000000"/>
            </a:solidFill>
            <a:miter/>
            <a:tailEnd type="triangle"/>
          </a:ln>
        </p:spPr>
        <p:txBody>
          <a:bodyPr/>
          <a:lstStyle/>
          <a:p>
            <a:endParaRPr/>
          </a:p>
        </p:txBody>
      </p:sp>
      <p:sp>
        <p:nvSpPr>
          <p:cNvPr id="188" name="Straight Connector 23"/>
          <p:cNvSpPr/>
          <p:nvPr/>
        </p:nvSpPr>
        <p:spPr>
          <a:xfrm>
            <a:off x="8563999" y="1991182"/>
            <a:ext cx="380568" cy="688260"/>
          </a:xfrm>
          <a:prstGeom prst="line">
            <a:avLst/>
          </a:prstGeom>
          <a:ln w="19050">
            <a:solidFill>
              <a:srgbClr val="000000"/>
            </a:solidFill>
            <a:miter/>
            <a:tailEnd type="triangle"/>
          </a:ln>
        </p:spPr>
        <p:txBody>
          <a:bodyPr lIns="45719" rIns="45719"/>
          <a:lstStyle/>
          <a:p>
            <a:pPr>
              <a:defRPr>
                <a:solidFill>
                  <a:srgbClr val="000000"/>
                </a:solidFill>
              </a:defRPr>
            </a:pPr>
            <a:endParaRPr/>
          </a:p>
        </p:txBody>
      </p:sp>
      <p:sp>
        <p:nvSpPr>
          <p:cNvPr id="205" name="Straight Connector 24"/>
          <p:cNvSpPr/>
          <p:nvPr/>
        </p:nvSpPr>
        <p:spPr>
          <a:xfrm>
            <a:off x="4880314" y="4776298"/>
            <a:ext cx="2365450" cy="512748"/>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21600"/>
                </a:lnTo>
              </a:path>
            </a:pathLst>
          </a:custGeom>
          <a:ln w="19050">
            <a:solidFill>
              <a:srgbClr val="000000"/>
            </a:solidFill>
            <a:miter/>
            <a:tailEnd type="triangle"/>
          </a:ln>
        </p:spPr>
        <p:txBody>
          <a:bodyPr/>
          <a:lstStyle/>
          <a:p>
            <a:endParaRPr/>
          </a:p>
        </p:txBody>
      </p:sp>
      <p:sp>
        <p:nvSpPr>
          <p:cNvPr id="190" name="TextBox 30"/>
          <p:cNvSpPr txBox="1"/>
          <p:nvPr/>
        </p:nvSpPr>
        <p:spPr>
          <a:xfrm>
            <a:off x="4649618" y="517768"/>
            <a:ext cx="349707" cy="33308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a:solidFill>
                  <a:srgbClr val="FFFFFF"/>
                </a:solidFill>
              </a:defRPr>
            </a:lvl1pPr>
          </a:lstStyle>
          <a:p>
            <a:r>
              <a:t>V1</a:t>
            </a:r>
          </a:p>
        </p:txBody>
      </p:sp>
      <p:sp>
        <p:nvSpPr>
          <p:cNvPr id="191" name="TextBox 31"/>
          <p:cNvSpPr txBox="1"/>
          <p:nvPr/>
        </p:nvSpPr>
        <p:spPr>
          <a:xfrm>
            <a:off x="7474100" y="511474"/>
            <a:ext cx="349707" cy="3330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a:solidFill>
                  <a:srgbClr val="FFFFFF"/>
                </a:solidFill>
              </a:defRPr>
            </a:lvl1pPr>
          </a:lstStyle>
          <a:p>
            <a:r>
              <a:t>V2</a:t>
            </a:r>
          </a:p>
        </p:txBody>
      </p:sp>
      <p:sp>
        <p:nvSpPr>
          <p:cNvPr id="192" name="TextBox 32"/>
          <p:cNvSpPr txBox="1"/>
          <p:nvPr/>
        </p:nvSpPr>
        <p:spPr>
          <a:xfrm>
            <a:off x="7474100" y="6161859"/>
            <a:ext cx="349707" cy="33308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a:solidFill>
                  <a:srgbClr val="FFFFFF"/>
                </a:solidFill>
              </a:defRPr>
            </a:lvl1pPr>
          </a:lstStyle>
          <a:p>
            <a:r>
              <a:t>V3</a:t>
            </a:r>
          </a:p>
        </p:txBody>
      </p:sp>
      <p:sp>
        <p:nvSpPr>
          <p:cNvPr id="193" name="TextBox 33"/>
          <p:cNvSpPr txBox="1"/>
          <p:nvPr/>
        </p:nvSpPr>
        <p:spPr>
          <a:xfrm>
            <a:off x="4216486" y="6155564"/>
            <a:ext cx="349707" cy="33308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a:solidFill>
                  <a:srgbClr val="FFFFFF"/>
                </a:solidFill>
              </a:defRPr>
            </a:lvl1pPr>
          </a:lstStyle>
          <a:p>
            <a:r>
              <a:t>V4</a:t>
            </a:r>
          </a:p>
        </p:txBody>
      </p:sp>
      <p:sp>
        <p:nvSpPr>
          <p:cNvPr id="194" name="TextBox 34"/>
          <p:cNvSpPr txBox="1"/>
          <p:nvPr/>
        </p:nvSpPr>
        <p:spPr>
          <a:xfrm>
            <a:off x="276003" y="213950"/>
            <a:ext cx="1992899" cy="12093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r>
              <a:t>The consumer is the action initiator in the 4V’s business model</a:t>
            </a:r>
          </a:p>
        </p:txBody>
      </p:sp>
      <p:sp>
        <p:nvSpPr>
          <p:cNvPr id="195" name="Straight Connector 39"/>
          <p:cNvSpPr/>
          <p:nvPr/>
        </p:nvSpPr>
        <p:spPr>
          <a:xfrm flipH="1">
            <a:off x="7994257" y="3493632"/>
            <a:ext cx="950311" cy="765837"/>
          </a:xfrm>
          <a:prstGeom prst="line">
            <a:avLst/>
          </a:prstGeom>
          <a:ln w="19050">
            <a:solidFill>
              <a:srgbClr val="000000"/>
            </a:solidFill>
            <a:miter/>
            <a:tailEnd type="triangle"/>
          </a:ln>
        </p:spPr>
        <p:txBody>
          <a:bodyPr lIns="45719" rIns="45719"/>
          <a:lstStyle/>
          <a:p>
            <a:pPr>
              <a:defRPr>
                <a:solidFill>
                  <a:srgbClr val="000000"/>
                </a:solidFill>
              </a:defRPr>
            </a:pPr>
            <a:endParaRPr/>
          </a:p>
        </p:txBody>
      </p:sp>
      <p:grpSp>
        <p:nvGrpSpPr>
          <p:cNvPr id="202" name="Group 46"/>
          <p:cNvGrpSpPr/>
          <p:nvPr/>
        </p:nvGrpSpPr>
        <p:grpSpPr>
          <a:xfrm>
            <a:off x="2192048" y="3106427"/>
            <a:ext cx="1992899" cy="1926254"/>
            <a:chOff x="0" y="0"/>
            <a:chExt cx="1992897" cy="1926253"/>
          </a:xfrm>
        </p:grpSpPr>
        <p:sp>
          <p:nvSpPr>
            <p:cNvPr id="196" name="Straight Connector 37"/>
            <p:cNvSpPr/>
            <p:nvPr/>
          </p:nvSpPr>
          <p:spPr>
            <a:xfrm flipH="1" flipV="1">
              <a:off x="723632" y="1112063"/>
              <a:ext cx="1269267" cy="814190"/>
            </a:xfrm>
            <a:prstGeom prst="line">
              <a:avLst/>
            </a:prstGeom>
            <a:noFill/>
            <a:ln w="19050" cap="flat">
              <a:solidFill>
                <a:srgbClr val="000000"/>
              </a:solidFill>
              <a:prstDash val="solid"/>
              <a:miter lim="800000"/>
              <a:tailEnd type="triangle" w="med" len="med"/>
            </a:ln>
            <a:effectLst/>
          </p:spPr>
          <p:txBody>
            <a:bodyPr wrap="square" lIns="45719" tIns="45719" rIns="45719" bIns="45719" numCol="1" anchor="t">
              <a:noAutofit/>
            </a:bodyPr>
            <a:lstStyle/>
            <a:p>
              <a:pPr>
                <a:defRPr>
                  <a:solidFill>
                    <a:srgbClr val="000000"/>
                  </a:solidFill>
                </a:defRPr>
              </a:pPr>
              <a:endParaRPr/>
            </a:p>
          </p:txBody>
        </p:sp>
        <p:grpSp>
          <p:nvGrpSpPr>
            <p:cNvPr id="201" name="Group 45"/>
            <p:cNvGrpSpPr/>
            <p:nvPr/>
          </p:nvGrpSpPr>
          <p:grpSpPr>
            <a:xfrm>
              <a:off x="0" y="-1"/>
              <a:ext cx="1377863" cy="1099089"/>
              <a:chOff x="0" y="0"/>
              <a:chExt cx="1377862" cy="1099088"/>
            </a:xfrm>
          </p:grpSpPr>
          <p:grpSp>
            <p:nvGrpSpPr>
              <p:cNvPr id="199" name="Rectangle 38"/>
              <p:cNvGrpSpPr/>
              <p:nvPr/>
            </p:nvGrpSpPr>
            <p:grpSpPr>
              <a:xfrm>
                <a:off x="-1" y="284897"/>
                <a:ext cx="1377864" cy="814192"/>
                <a:chOff x="0" y="0"/>
                <a:chExt cx="1377862" cy="814191"/>
              </a:xfrm>
            </p:grpSpPr>
            <p:sp>
              <p:nvSpPr>
                <p:cNvPr id="197" name="Rectangle"/>
                <p:cNvSpPr/>
                <p:nvPr/>
              </p:nvSpPr>
              <p:spPr>
                <a:xfrm>
                  <a:off x="-1" y="-1"/>
                  <a:ext cx="1377864" cy="814193"/>
                </a:xfrm>
                <a:prstGeom prst="rect">
                  <a:avLst/>
                </a:prstGeom>
                <a:solidFill>
                  <a:srgbClr val="D0CECE"/>
                </a:solidFill>
                <a:ln w="12700" cap="flat">
                  <a:solidFill>
                    <a:srgbClr val="32538F"/>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198" name="Accumulated…"/>
                <p:cNvSpPr txBox="1"/>
                <p:nvPr/>
              </p:nvSpPr>
              <p:spPr>
                <a:xfrm>
                  <a:off x="52069" y="38096"/>
                  <a:ext cx="1273724" cy="73799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p>
                  <a:pPr algn="ctr">
                    <a:defRPr sz="1400"/>
                  </a:pPr>
                  <a:r>
                    <a:t>Accumulated</a:t>
                  </a:r>
                  <a:endParaRPr>
                    <a:solidFill>
                      <a:srgbClr val="FFFFFF"/>
                    </a:solidFill>
                  </a:endParaRPr>
                </a:p>
                <a:p>
                  <a:pPr algn="ctr">
                    <a:defRPr sz="1400"/>
                  </a:pPr>
                  <a:r>
                    <a:t>Consumptive</a:t>
                  </a:r>
                  <a:endParaRPr>
                    <a:solidFill>
                      <a:srgbClr val="FFFFFF"/>
                    </a:solidFill>
                  </a:endParaRPr>
                </a:p>
                <a:p>
                  <a:pPr algn="ctr">
                    <a:defRPr sz="1400"/>
                  </a:pPr>
                  <a:r>
                    <a:t>Learning </a:t>
                  </a:r>
                </a:p>
              </p:txBody>
            </p:sp>
          </p:grpSp>
          <p:sp>
            <p:nvSpPr>
              <p:cNvPr id="200" name="Straight Connector 41"/>
              <p:cNvSpPr/>
              <p:nvPr/>
            </p:nvSpPr>
            <p:spPr>
              <a:xfrm flipV="1">
                <a:off x="690201" y="0"/>
                <a:ext cx="1" cy="284898"/>
              </a:xfrm>
              <a:prstGeom prst="line">
                <a:avLst/>
              </a:prstGeom>
              <a:noFill/>
              <a:ln w="19050" cap="flat">
                <a:solidFill>
                  <a:srgbClr val="000000"/>
                </a:solidFill>
                <a:prstDash val="solid"/>
                <a:miter lim="800000"/>
                <a:tailEnd type="triangle" w="med" len="med"/>
              </a:ln>
              <a:effectLst/>
            </p:spPr>
            <p:txBody>
              <a:bodyPr wrap="square" lIns="45719" tIns="45719" rIns="45719" bIns="45719" numCol="1" anchor="t">
                <a:noAutofit/>
              </a:bodyPr>
              <a:lstStyle/>
              <a:p>
                <a:pPr>
                  <a:defRPr>
                    <a:solidFill>
                      <a:srgbClr val="000000"/>
                    </a:solidFill>
                  </a:defRPr>
                </a:pPr>
                <a:endParaRPr/>
              </a:p>
            </p:txBody>
          </p:sp>
        </p:grpSp>
      </p:gr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7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2" nodeType="clickEffect">
                                  <p:stCondLst>
                                    <p:cond delay="0"/>
                                  </p:stCondLst>
                                  <p:iterate>
                                    <p:tmAbs val="0"/>
                                  </p:iterate>
                                  <p:childTnLst>
                                    <p:set>
                                      <p:cBhvr>
                                        <p:cTn id="10" fill="hold"/>
                                        <p:tgtEl>
                                          <p:spTgt spid="203"/>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grpId="3" nodeType="afterEffect">
                                  <p:stCondLst>
                                    <p:cond delay="0"/>
                                  </p:stCondLst>
                                  <p:iterate>
                                    <p:tmAbs val="0"/>
                                  </p:iterate>
                                  <p:childTnLst>
                                    <p:set>
                                      <p:cBhvr>
                                        <p:cTn id="13" fill="hold"/>
                                        <p:tgtEl>
                                          <p:spTgt spid="173"/>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4" nodeType="clickEffect">
                                  <p:stCondLst>
                                    <p:cond delay="0"/>
                                  </p:stCondLst>
                                  <p:iterate>
                                    <p:tmAbs val="0"/>
                                  </p:iterate>
                                  <p:childTnLst>
                                    <p:set>
                                      <p:cBhvr>
                                        <p:cTn id="17" fill="hold"/>
                                        <p:tgtEl>
                                          <p:spTgt spid="204"/>
                                        </p:tgtEl>
                                        <p:attrNameLst>
                                          <p:attrName>style.visibility</p:attrName>
                                        </p:attrNameLst>
                                      </p:cBhvr>
                                      <p:to>
                                        <p:strVal val="visible"/>
                                      </p:to>
                                    </p:set>
                                  </p:childTnLst>
                                </p:cTn>
                              </p:par>
                            </p:childTnLst>
                          </p:cTn>
                        </p:par>
                        <p:par>
                          <p:cTn id="18" fill="hold">
                            <p:stCondLst>
                              <p:cond delay="0"/>
                            </p:stCondLst>
                            <p:childTnLst>
                              <p:par>
                                <p:cTn id="19" presetID="1" presetClass="entr" presetSubtype="0" fill="hold" grpId="5" nodeType="afterEffect">
                                  <p:stCondLst>
                                    <p:cond delay="0"/>
                                  </p:stCondLst>
                                  <p:iterate>
                                    <p:tmAbs val="0"/>
                                  </p:iterate>
                                  <p:childTnLst>
                                    <p:set>
                                      <p:cBhvr>
                                        <p:cTn id="20" fill="hold"/>
                                        <p:tgtEl>
                                          <p:spTgt spid="17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6" nodeType="clickEffect">
                                  <p:stCondLst>
                                    <p:cond delay="0"/>
                                  </p:stCondLst>
                                  <p:iterate>
                                    <p:tmAbs val="0"/>
                                  </p:iterate>
                                  <p:childTnLst>
                                    <p:set>
                                      <p:cBhvr>
                                        <p:cTn id="24" fill="hold"/>
                                        <p:tgtEl>
                                          <p:spTgt spid="188"/>
                                        </p:tgtEl>
                                        <p:attrNameLst>
                                          <p:attrName>style.visibility</p:attrName>
                                        </p:attrNameLst>
                                      </p:cBhvr>
                                      <p:to>
                                        <p:strVal val="visible"/>
                                      </p:to>
                                    </p:set>
                                  </p:childTnLst>
                                </p:cTn>
                              </p:par>
                            </p:childTnLst>
                          </p:cTn>
                        </p:par>
                        <p:par>
                          <p:cTn id="25" fill="hold">
                            <p:stCondLst>
                              <p:cond delay="0"/>
                            </p:stCondLst>
                            <p:childTnLst>
                              <p:par>
                                <p:cTn id="26" presetID="1" presetClass="entr" presetSubtype="0" fill="hold" grpId="7" nodeType="afterEffect">
                                  <p:stCondLst>
                                    <p:cond delay="0"/>
                                  </p:stCondLst>
                                  <p:iterate>
                                    <p:tmAbs val="0"/>
                                  </p:iterate>
                                  <p:childTnLst>
                                    <p:set>
                                      <p:cBhvr>
                                        <p:cTn id="27" fill="hold"/>
                                        <p:tgtEl>
                                          <p:spTgt spid="179"/>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8" nodeType="clickEffect">
                                  <p:stCondLst>
                                    <p:cond delay="0"/>
                                  </p:stCondLst>
                                  <p:iterate>
                                    <p:tmAbs val="0"/>
                                  </p:iterate>
                                  <p:childTnLst>
                                    <p:set>
                                      <p:cBhvr>
                                        <p:cTn id="31" fill="hold"/>
                                        <p:tgtEl>
                                          <p:spTgt spid="195"/>
                                        </p:tgtEl>
                                        <p:attrNameLst>
                                          <p:attrName>style.visibility</p:attrName>
                                        </p:attrNameLst>
                                      </p:cBhvr>
                                      <p:to>
                                        <p:strVal val="visible"/>
                                      </p:to>
                                    </p:set>
                                  </p:childTnLst>
                                </p:cTn>
                              </p:par>
                            </p:childTnLst>
                          </p:cTn>
                        </p:par>
                        <p:par>
                          <p:cTn id="32" fill="hold">
                            <p:stCondLst>
                              <p:cond delay="0"/>
                            </p:stCondLst>
                            <p:childTnLst>
                              <p:par>
                                <p:cTn id="33" presetID="1" presetClass="entr" presetSubtype="0" fill="hold" grpId="9" nodeType="afterEffect">
                                  <p:stCondLst>
                                    <p:cond delay="0"/>
                                  </p:stCondLst>
                                  <p:iterate>
                                    <p:tmAbs val="0"/>
                                  </p:iterate>
                                  <p:childTnLst>
                                    <p:set>
                                      <p:cBhvr>
                                        <p:cTn id="34" fill="hold"/>
                                        <p:tgtEl>
                                          <p:spTgt spid="18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10" nodeType="clickEffect">
                                  <p:stCondLst>
                                    <p:cond delay="0"/>
                                  </p:stCondLst>
                                  <p:iterate>
                                    <p:tmAbs val="0"/>
                                  </p:iterate>
                                  <p:childTnLst>
                                    <p:set>
                                      <p:cBhvr>
                                        <p:cTn id="38" fill="hold"/>
                                        <p:tgtEl>
                                          <p:spTgt spid="205"/>
                                        </p:tgtEl>
                                        <p:attrNameLst>
                                          <p:attrName>style.visibility</p:attrName>
                                        </p:attrNameLst>
                                      </p:cBhvr>
                                      <p:to>
                                        <p:strVal val="visible"/>
                                      </p:to>
                                    </p:set>
                                  </p:childTnLst>
                                </p:cTn>
                              </p:par>
                            </p:childTnLst>
                          </p:cTn>
                        </p:par>
                        <p:par>
                          <p:cTn id="39" fill="hold">
                            <p:stCondLst>
                              <p:cond delay="0"/>
                            </p:stCondLst>
                            <p:childTnLst>
                              <p:par>
                                <p:cTn id="40" presetID="1" presetClass="entr" presetSubtype="0" fill="hold" grpId="11" nodeType="afterEffect">
                                  <p:stCondLst>
                                    <p:cond delay="0"/>
                                  </p:stCondLst>
                                  <p:iterate>
                                    <p:tmAbs val="0"/>
                                  </p:iterate>
                                  <p:childTnLst>
                                    <p:set>
                                      <p:cBhvr>
                                        <p:cTn id="41" fill="hold"/>
                                        <p:tgtEl>
                                          <p:spTgt spid="185"/>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12" nodeType="clickEffect">
                                  <p:stCondLst>
                                    <p:cond delay="0"/>
                                  </p:stCondLst>
                                  <p:iterate>
                                    <p:tmAbs val="0"/>
                                  </p:iterate>
                                  <p:childTnLst>
                                    <p:set>
                                      <p:cBhvr>
                                        <p:cTn id="45" fill="hold"/>
                                        <p:tgtEl>
                                          <p:spTgt spid="2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1" animBg="1" advAuto="0"/>
      <p:bldP spid="173" grpId="3" animBg="1" advAuto="0"/>
      <p:bldP spid="176" grpId="5" animBg="1" advAuto="0"/>
      <p:bldP spid="179" grpId="7" animBg="1" advAuto="0"/>
      <p:bldP spid="182" grpId="9" animBg="1" advAuto="0"/>
      <p:bldP spid="185" grpId="11" animBg="1" advAuto="0"/>
      <p:bldP spid="203" grpId="2" animBg="1" advAuto="0"/>
      <p:bldP spid="204" grpId="4" animBg="1" advAuto="0"/>
      <p:bldP spid="188" grpId="6" animBg="1" advAuto="0"/>
      <p:bldP spid="205" grpId="10" animBg="1" advAuto="0"/>
      <p:bldP spid="195" grpId="8" animBg="1" advAuto="0"/>
      <p:bldP spid="202" grpId="12" animBg="1" advAuto="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 name="Pie 4"/>
          <p:cNvSpPr/>
          <p:nvPr/>
        </p:nvSpPr>
        <p:spPr>
          <a:xfrm>
            <a:off x="1562988" y="74429"/>
            <a:ext cx="3827720" cy="3354572"/>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0" y="9671"/>
                  <a:pt x="9671" y="0"/>
                  <a:pt x="21600" y="0"/>
                </a:cubicBezTo>
                <a:lnTo>
                  <a:pt x="21600" y="21600"/>
                </a:lnTo>
                <a:close/>
              </a:path>
            </a:pathLst>
          </a:custGeom>
          <a:solidFill>
            <a:schemeClr val="accent1"/>
          </a:solidFill>
          <a:ln w="12700">
            <a:solidFill>
              <a:srgbClr val="FFFFFF"/>
            </a:solidFill>
            <a:miter/>
          </a:ln>
        </p:spPr>
        <p:txBody>
          <a:bodyPr lIns="45719" rIns="45719"/>
          <a:lstStyle/>
          <a:p>
            <a:pPr>
              <a:defRPr>
                <a:solidFill>
                  <a:srgbClr val="000000"/>
                </a:solidFill>
              </a:defRPr>
            </a:pPr>
            <a:endParaRPr/>
          </a:p>
        </p:txBody>
      </p:sp>
      <p:sp>
        <p:nvSpPr>
          <p:cNvPr id="210" name="Pie 7"/>
          <p:cNvSpPr/>
          <p:nvPr/>
        </p:nvSpPr>
        <p:spPr>
          <a:xfrm flipH="1">
            <a:off x="6801293" y="74429"/>
            <a:ext cx="3827720" cy="3354572"/>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0" y="9671"/>
                  <a:pt x="9671" y="0"/>
                  <a:pt x="21600" y="0"/>
                </a:cubicBezTo>
                <a:lnTo>
                  <a:pt x="21600" y="21600"/>
                </a:lnTo>
                <a:close/>
              </a:path>
            </a:pathLst>
          </a:custGeom>
          <a:solidFill>
            <a:schemeClr val="accent1"/>
          </a:solidFill>
          <a:ln w="12700">
            <a:solidFill>
              <a:srgbClr val="FFFFFF"/>
            </a:solidFill>
            <a:miter/>
          </a:ln>
        </p:spPr>
        <p:txBody>
          <a:bodyPr lIns="45719" rIns="45719"/>
          <a:lstStyle/>
          <a:p>
            <a:pPr>
              <a:defRPr>
                <a:solidFill>
                  <a:srgbClr val="000000"/>
                </a:solidFill>
              </a:defRPr>
            </a:pPr>
            <a:endParaRPr/>
          </a:p>
        </p:txBody>
      </p:sp>
      <p:sp>
        <p:nvSpPr>
          <p:cNvPr id="211" name="Pie 10"/>
          <p:cNvSpPr/>
          <p:nvPr/>
        </p:nvSpPr>
        <p:spPr>
          <a:xfrm flipV="1">
            <a:off x="1582156" y="3503428"/>
            <a:ext cx="3827720" cy="3354572"/>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0" y="9671"/>
                  <a:pt x="9671" y="0"/>
                  <a:pt x="21600" y="0"/>
                </a:cubicBezTo>
                <a:lnTo>
                  <a:pt x="21600" y="21600"/>
                </a:lnTo>
                <a:close/>
              </a:path>
            </a:pathLst>
          </a:custGeom>
          <a:solidFill>
            <a:schemeClr val="accent1"/>
          </a:solidFill>
          <a:ln w="12700">
            <a:solidFill>
              <a:srgbClr val="FFFFFF"/>
            </a:solidFill>
            <a:miter/>
          </a:ln>
        </p:spPr>
        <p:txBody>
          <a:bodyPr lIns="45719" rIns="45719"/>
          <a:lstStyle/>
          <a:p>
            <a:pPr>
              <a:defRPr>
                <a:solidFill>
                  <a:srgbClr val="000000"/>
                </a:solidFill>
              </a:defRPr>
            </a:pPr>
            <a:endParaRPr/>
          </a:p>
        </p:txBody>
      </p:sp>
      <p:sp>
        <p:nvSpPr>
          <p:cNvPr id="212" name="Pie 13"/>
          <p:cNvSpPr/>
          <p:nvPr/>
        </p:nvSpPr>
        <p:spPr>
          <a:xfrm flipH="1" flipV="1">
            <a:off x="6801293" y="3503428"/>
            <a:ext cx="3827720" cy="3354572"/>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0" y="9671"/>
                  <a:pt x="9671" y="0"/>
                  <a:pt x="21600" y="0"/>
                </a:cubicBezTo>
                <a:lnTo>
                  <a:pt x="21600" y="21600"/>
                </a:lnTo>
                <a:close/>
              </a:path>
            </a:pathLst>
          </a:custGeom>
          <a:solidFill>
            <a:schemeClr val="accent1"/>
          </a:solidFill>
          <a:ln w="12700">
            <a:solidFill>
              <a:srgbClr val="FFFFFF"/>
            </a:solidFill>
            <a:miter/>
          </a:ln>
        </p:spPr>
        <p:txBody>
          <a:bodyPr lIns="45719" rIns="45719"/>
          <a:lstStyle/>
          <a:p>
            <a:pPr>
              <a:defRPr>
                <a:solidFill>
                  <a:srgbClr val="000000"/>
                </a:solidFill>
              </a:defRPr>
            </a:pPr>
            <a:endParaRPr/>
          </a:p>
        </p:txBody>
      </p:sp>
      <p:grpSp>
        <p:nvGrpSpPr>
          <p:cNvPr id="215" name="Rectangle 15"/>
          <p:cNvGrpSpPr/>
          <p:nvPr/>
        </p:nvGrpSpPr>
        <p:grpSpPr>
          <a:xfrm>
            <a:off x="2226748" y="2279262"/>
            <a:ext cx="1377864" cy="814192"/>
            <a:chOff x="0" y="0"/>
            <a:chExt cx="1377862" cy="814191"/>
          </a:xfrm>
        </p:grpSpPr>
        <p:sp>
          <p:nvSpPr>
            <p:cNvPr id="213" name="Rectangle"/>
            <p:cNvSpPr/>
            <p:nvPr/>
          </p:nvSpPr>
          <p:spPr>
            <a:xfrm>
              <a:off x="0" y="-1"/>
              <a:ext cx="1377863" cy="814193"/>
            </a:xfrm>
            <a:prstGeom prst="rect">
              <a:avLst/>
            </a:prstGeom>
            <a:solidFill>
              <a:srgbClr val="D0CECE"/>
            </a:solidFill>
            <a:ln w="12700" cap="flat">
              <a:solidFill>
                <a:srgbClr val="32538F"/>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214" name="Expressed Dissatisfaction"/>
            <p:cNvSpPr txBox="1"/>
            <p:nvPr/>
          </p:nvSpPr>
          <p:spPr>
            <a:xfrm>
              <a:off x="52070" y="152396"/>
              <a:ext cx="1273724" cy="50939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a:defRPr sz="1400"/>
              </a:lvl1pPr>
            </a:lstStyle>
            <a:p>
              <a:r>
                <a:t>Expressed Dissatisfaction</a:t>
              </a:r>
            </a:p>
          </p:txBody>
        </p:sp>
      </p:grpSp>
      <p:grpSp>
        <p:nvGrpSpPr>
          <p:cNvPr id="218" name="Rectangle 16"/>
          <p:cNvGrpSpPr/>
          <p:nvPr/>
        </p:nvGrpSpPr>
        <p:grpSpPr>
          <a:xfrm>
            <a:off x="3792172" y="1167198"/>
            <a:ext cx="1377864" cy="814192"/>
            <a:chOff x="0" y="0"/>
            <a:chExt cx="1377862" cy="814191"/>
          </a:xfrm>
        </p:grpSpPr>
        <p:sp>
          <p:nvSpPr>
            <p:cNvPr id="216" name="Rectangle"/>
            <p:cNvSpPr/>
            <p:nvPr/>
          </p:nvSpPr>
          <p:spPr>
            <a:xfrm>
              <a:off x="0" y="-1"/>
              <a:ext cx="1377863" cy="814193"/>
            </a:xfrm>
            <a:prstGeom prst="rect">
              <a:avLst/>
            </a:prstGeom>
            <a:solidFill>
              <a:srgbClr val="D0CECE"/>
            </a:solidFill>
            <a:ln w="12700" cap="flat">
              <a:solidFill>
                <a:srgbClr val="32538F"/>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217" name="Expected Value"/>
            <p:cNvSpPr txBox="1"/>
            <p:nvPr/>
          </p:nvSpPr>
          <p:spPr>
            <a:xfrm>
              <a:off x="52070" y="266696"/>
              <a:ext cx="1273724" cy="28079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a:defRPr sz="1400"/>
              </a:lvl1pPr>
            </a:lstStyle>
            <a:p>
              <a:r>
                <a:t>Expected Value</a:t>
              </a:r>
            </a:p>
          </p:txBody>
        </p:sp>
      </p:grpSp>
      <p:grpSp>
        <p:nvGrpSpPr>
          <p:cNvPr id="221" name="Rectangle 17"/>
          <p:cNvGrpSpPr/>
          <p:nvPr/>
        </p:nvGrpSpPr>
        <p:grpSpPr>
          <a:xfrm>
            <a:off x="7878836" y="1167196"/>
            <a:ext cx="1377864" cy="814192"/>
            <a:chOff x="0" y="0"/>
            <a:chExt cx="1377862" cy="814191"/>
          </a:xfrm>
        </p:grpSpPr>
        <p:sp>
          <p:nvSpPr>
            <p:cNvPr id="219" name="Rectangle"/>
            <p:cNvSpPr/>
            <p:nvPr/>
          </p:nvSpPr>
          <p:spPr>
            <a:xfrm>
              <a:off x="0" y="-1"/>
              <a:ext cx="1377863" cy="814193"/>
            </a:xfrm>
            <a:prstGeom prst="rect">
              <a:avLst/>
            </a:prstGeom>
            <a:solidFill>
              <a:srgbClr val="D0CECE"/>
            </a:solidFill>
            <a:ln w="12700" cap="flat">
              <a:solidFill>
                <a:srgbClr val="32538F"/>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220" name="Relative Value…"/>
            <p:cNvSpPr txBox="1"/>
            <p:nvPr/>
          </p:nvSpPr>
          <p:spPr>
            <a:xfrm>
              <a:off x="52070" y="38096"/>
              <a:ext cx="1273724" cy="73799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p>
              <a:pPr algn="ctr">
                <a:defRPr sz="1400"/>
              </a:pPr>
              <a:r>
                <a:t>Relative Value </a:t>
              </a:r>
              <a:endParaRPr>
                <a:solidFill>
                  <a:srgbClr val="FFFFFF"/>
                </a:solidFill>
              </a:endParaRPr>
            </a:p>
            <a:p>
              <a:pPr algn="ctr">
                <a:defRPr sz="1400"/>
              </a:pPr>
              <a:r>
                <a:t>(Alternative Satisfactions)</a:t>
              </a:r>
            </a:p>
          </p:txBody>
        </p:sp>
      </p:grpSp>
      <p:grpSp>
        <p:nvGrpSpPr>
          <p:cNvPr id="224" name="Rectangle 18"/>
          <p:cNvGrpSpPr/>
          <p:nvPr/>
        </p:nvGrpSpPr>
        <p:grpSpPr>
          <a:xfrm>
            <a:off x="8255634" y="2679442"/>
            <a:ext cx="1377864" cy="814192"/>
            <a:chOff x="0" y="0"/>
            <a:chExt cx="1377862" cy="814191"/>
          </a:xfrm>
        </p:grpSpPr>
        <p:sp>
          <p:nvSpPr>
            <p:cNvPr id="222" name="Rectangle"/>
            <p:cNvSpPr/>
            <p:nvPr/>
          </p:nvSpPr>
          <p:spPr>
            <a:xfrm>
              <a:off x="0" y="-1"/>
              <a:ext cx="1377863" cy="814193"/>
            </a:xfrm>
            <a:prstGeom prst="rect">
              <a:avLst/>
            </a:prstGeom>
            <a:solidFill>
              <a:srgbClr val="D0CECE"/>
            </a:solidFill>
            <a:ln w="12700" cap="flat">
              <a:solidFill>
                <a:srgbClr val="32538F"/>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223" name="Purchase"/>
            <p:cNvSpPr txBox="1"/>
            <p:nvPr/>
          </p:nvSpPr>
          <p:spPr>
            <a:xfrm>
              <a:off x="52070" y="266696"/>
              <a:ext cx="1273724" cy="28079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a:defRPr sz="1400"/>
              </a:lvl1pPr>
            </a:lstStyle>
            <a:p>
              <a:r>
                <a:t>Purchase</a:t>
              </a:r>
            </a:p>
          </p:txBody>
        </p:sp>
      </p:grpSp>
      <p:grpSp>
        <p:nvGrpSpPr>
          <p:cNvPr id="227" name="Rectangle 19"/>
          <p:cNvGrpSpPr/>
          <p:nvPr/>
        </p:nvGrpSpPr>
        <p:grpSpPr>
          <a:xfrm>
            <a:off x="7252113" y="4218490"/>
            <a:ext cx="1377864" cy="814192"/>
            <a:chOff x="0" y="0"/>
            <a:chExt cx="1377862" cy="814191"/>
          </a:xfrm>
        </p:grpSpPr>
        <p:sp>
          <p:nvSpPr>
            <p:cNvPr id="225" name="Rectangle"/>
            <p:cNvSpPr/>
            <p:nvPr/>
          </p:nvSpPr>
          <p:spPr>
            <a:xfrm>
              <a:off x="0" y="-1"/>
              <a:ext cx="1377863" cy="814193"/>
            </a:xfrm>
            <a:prstGeom prst="rect">
              <a:avLst/>
            </a:prstGeom>
            <a:solidFill>
              <a:srgbClr val="D0CECE"/>
            </a:solidFill>
            <a:ln w="12700" cap="flat">
              <a:solidFill>
                <a:srgbClr val="32538F"/>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226" name="Usage Experience"/>
            <p:cNvSpPr txBox="1"/>
            <p:nvPr/>
          </p:nvSpPr>
          <p:spPr>
            <a:xfrm>
              <a:off x="52070" y="152396"/>
              <a:ext cx="1273724" cy="50939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a:defRPr sz="1400"/>
              </a:lvl1pPr>
            </a:lstStyle>
            <a:p>
              <a:r>
                <a:t>Usage Experience</a:t>
              </a:r>
            </a:p>
          </p:txBody>
        </p:sp>
      </p:grpSp>
      <p:grpSp>
        <p:nvGrpSpPr>
          <p:cNvPr id="230" name="Rectangle 20"/>
          <p:cNvGrpSpPr/>
          <p:nvPr/>
        </p:nvGrpSpPr>
        <p:grpSpPr>
          <a:xfrm>
            <a:off x="3496014" y="5032681"/>
            <a:ext cx="1377864" cy="814192"/>
            <a:chOff x="0" y="0"/>
            <a:chExt cx="1377862" cy="814191"/>
          </a:xfrm>
        </p:grpSpPr>
        <p:sp>
          <p:nvSpPr>
            <p:cNvPr id="228" name="Rectangle"/>
            <p:cNvSpPr/>
            <p:nvPr/>
          </p:nvSpPr>
          <p:spPr>
            <a:xfrm>
              <a:off x="0" y="-1"/>
              <a:ext cx="1377863" cy="814193"/>
            </a:xfrm>
            <a:prstGeom prst="rect">
              <a:avLst/>
            </a:prstGeom>
            <a:solidFill>
              <a:srgbClr val="D0CECE"/>
            </a:solidFill>
            <a:ln w="12700" cap="flat">
              <a:solidFill>
                <a:srgbClr val="32538F"/>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229" name="Evaluation"/>
            <p:cNvSpPr txBox="1"/>
            <p:nvPr/>
          </p:nvSpPr>
          <p:spPr>
            <a:xfrm>
              <a:off x="52070" y="266696"/>
              <a:ext cx="1273724" cy="28079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a:defRPr sz="1400"/>
              </a:lvl1pPr>
            </a:lstStyle>
            <a:p>
              <a:r>
                <a:t>Evaluation</a:t>
              </a:r>
            </a:p>
          </p:txBody>
        </p:sp>
      </p:grpSp>
      <p:sp>
        <p:nvSpPr>
          <p:cNvPr id="283" name="Straight Connector 21"/>
          <p:cNvSpPr/>
          <p:nvPr/>
        </p:nvSpPr>
        <p:spPr>
          <a:xfrm>
            <a:off x="3497676" y="1987935"/>
            <a:ext cx="401155" cy="28497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0"/>
                </a:lnTo>
              </a:path>
            </a:pathLst>
          </a:custGeom>
          <a:ln w="19050">
            <a:solidFill>
              <a:srgbClr val="000000"/>
            </a:solidFill>
            <a:miter/>
            <a:tailEnd type="triangle"/>
          </a:ln>
        </p:spPr>
        <p:txBody>
          <a:bodyPr/>
          <a:lstStyle/>
          <a:p>
            <a:endParaRPr/>
          </a:p>
        </p:txBody>
      </p:sp>
      <p:sp>
        <p:nvSpPr>
          <p:cNvPr id="284" name="Straight Connector 22"/>
          <p:cNvSpPr/>
          <p:nvPr/>
        </p:nvSpPr>
        <p:spPr>
          <a:xfrm>
            <a:off x="5176472" y="1574292"/>
            <a:ext cx="2696015" cy="2"/>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0"/>
                </a:lnTo>
              </a:path>
            </a:pathLst>
          </a:custGeom>
          <a:ln w="19050">
            <a:solidFill>
              <a:srgbClr val="000000"/>
            </a:solidFill>
            <a:miter/>
            <a:tailEnd type="triangle"/>
          </a:ln>
        </p:spPr>
        <p:txBody>
          <a:bodyPr/>
          <a:lstStyle/>
          <a:p>
            <a:endParaRPr/>
          </a:p>
        </p:txBody>
      </p:sp>
      <p:sp>
        <p:nvSpPr>
          <p:cNvPr id="233" name="Straight Connector 23"/>
          <p:cNvSpPr/>
          <p:nvPr/>
        </p:nvSpPr>
        <p:spPr>
          <a:xfrm>
            <a:off x="8563999" y="1991182"/>
            <a:ext cx="380568" cy="688260"/>
          </a:xfrm>
          <a:prstGeom prst="line">
            <a:avLst/>
          </a:prstGeom>
          <a:ln w="19050">
            <a:solidFill>
              <a:srgbClr val="000000"/>
            </a:solidFill>
            <a:miter/>
            <a:tailEnd type="triangle"/>
          </a:ln>
        </p:spPr>
        <p:txBody>
          <a:bodyPr lIns="45719" rIns="45719"/>
          <a:lstStyle/>
          <a:p>
            <a:pPr>
              <a:defRPr>
                <a:solidFill>
                  <a:srgbClr val="000000"/>
                </a:solidFill>
              </a:defRPr>
            </a:pPr>
            <a:endParaRPr/>
          </a:p>
        </p:txBody>
      </p:sp>
      <p:sp>
        <p:nvSpPr>
          <p:cNvPr id="285" name="Straight Connector 24"/>
          <p:cNvSpPr/>
          <p:nvPr/>
        </p:nvSpPr>
        <p:spPr>
          <a:xfrm>
            <a:off x="4880314" y="4776298"/>
            <a:ext cx="2365450" cy="512748"/>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21600"/>
                </a:lnTo>
              </a:path>
            </a:pathLst>
          </a:custGeom>
          <a:ln w="19050">
            <a:solidFill>
              <a:srgbClr val="000000"/>
            </a:solidFill>
            <a:miter/>
            <a:tailEnd type="triangle"/>
          </a:ln>
        </p:spPr>
        <p:txBody>
          <a:bodyPr/>
          <a:lstStyle/>
          <a:p>
            <a:endParaRPr/>
          </a:p>
        </p:txBody>
      </p:sp>
      <p:sp>
        <p:nvSpPr>
          <p:cNvPr id="235" name="TextBox 30"/>
          <p:cNvSpPr txBox="1"/>
          <p:nvPr/>
        </p:nvSpPr>
        <p:spPr>
          <a:xfrm>
            <a:off x="4649618" y="517768"/>
            <a:ext cx="349707" cy="33308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a:solidFill>
                  <a:srgbClr val="FFFFFF"/>
                </a:solidFill>
              </a:defRPr>
            </a:lvl1pPr>
          </a:lstStyle>
          <a:p>
            <a:r>
              <a:t>V1</a:t>
            </a:r>
          </a:p>
        </p:txBody>
      </p:sp>
      <p:sp>
        <p:nvSpPr>
          <p:cNvPr id="236" name="TextBox 31"/>
          <p:cNvSpPr txBox="1"/>
          <p:nvPr/>
        </p:nvSpPr>
        <p:spPr>
          <a:xfrm>
            <a:off x="7474100" y="511474"/>
            <a:ext cx="349707" cy="3330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a:solidFill>
                  <a:srgbClr val="FFFFFF"/>
                </a:solidFill>
              </a:defRPr>
            </a:lvl1pPr>
          </a:lstStyle>
          <a:p>
            <a:r>
              <a:t>V2</a:t>
            </a:r>
          </a:p>
        </p:txBody>
      </p:sp>
      <p:sp>
        <p:nvSpPr>
          <p:cNvPr id="237" name="TextBox 32"/>
          <p:cNvSpPr txBox="1"/>
          <p:nvPr/>
        </p:nvSpPr>
        <p:spPr>
          <a:xfrm>
            <a:off x="7474100" y="6161859"/>
            <a:ext cx="349707" cy="33308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a:solidFill>
                  <a:srgbClr val="FFFFFF"/>
                </a:solidFill>
              </a:defRPr>
            </a:lvl1pPr>
          </a:lstStyle>
          <a:p>
            <a:r>
              <a:t>V3</a:t>
            </a:r>
          </a:p>
        </p:txBody>
      </p:sp>
      <p:sp>
        <p:nvSpPr>
          <p:cNvPr id="238" name="TextBox 33"/>
          <p:cNvSpPr txBox="1"/>
          <p:nvPr/>
        </p:nvSpPr>
        <p:spPr>
          <a:xfrm>
            <a:off x="4216486" y="6155564"/>
            <a:ext cx="349707" cy="33308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a:solidFill>
                  <a:srgbClr val="FFFFFF"/>
                </a:solidFill>
              </a:defRPr>
            </a:lvl1pPr>
          </a:lstStyle>
          <a:p>
            <a:r>
              <a:t>V4</a:t>
            </a:r>
          </a:p>
        </p:txBody>
      </p:sp>
      <p:sp>
        <p:nvSpPr>
          <p:cNvPr id="239" name="Straight Connector 37"/>
          <p:cNvSpPr/>
          <p:nvPr/>
        </p:nvSpPr>
        <p:spPr>
          <a:xfrm flipH="1" flipV="1">
            <a:off x="2915681" y="4218490"/>
            <a:ext cx="1269267" cy="814191"/>
          </a:xfrm>
          <a:prstGeom prst="line">
            <a:avLst/>
          </a:prstGeom>
          <a:ln w="19050">
            <a:solidFill>
              <a:srgbClr val="000000"/>
            </a:solidFill>
            <a:miter/>
            <a:tailEnd type="triangle"/>
          </a:ln>
        </p:spPr>
        <p:txBody>
          <a:bodyPr lIns="45719" rIns="45719"/>
          <a:lstStyle/>
          <a:p>
            <a:pPr>
              <a:defRPr>
                <a:solidFill>
                  <a:srgbClr val="000000"/>
                </a:solidFill>
              </a:defRPr>
            </a:pPr>
            <a:endParaRPr/>
          </a:p>
        </p:txBody>
      </p:sp>
      <p:sp>
        <p:nvSpPr>
          <p:cNvPr id="240" name="Straight Connector 39"/>
          <p:cNvSpPr/>
          <p:nvPr/>
        </p:nvSpPr>
        <p:spPr>
          <a:xfrm flipH="1">
            <a:off x="7994257" y="3493632"/>
            <a:ext cx="950311" cy="765837"/>
          </a:xfrm>
          <a:prstGeom prst="line">
            <a:avLst/>
          </a:prstGeom>
          <a:ln w="19050">
            <a:solidFill>
              <a:srgbClr val="000000"/>
            </a:solidFill>
            <a:miter/>
            <a:tailEnd type="triangle"/>
          </a:ln>
        </p:spPr>
        <p:txBody>
          <a:bodyPr lIns="45719" rIns="45719"/>
          <a:lstStyle/>
          <a:p>
            <a:pPr>
              <a:defRPr>
                <a:solidFill>
                  <a:srgbClr val="000000"/>
                </a:solidFill>
              </a:defRPr>
            </a:pPr>
            <a:endParaRPr/>
          </a:p>
        </p:txBody>
      </p:sp>
      <p:grpSp>
        <p:nvGrpSpPr>
          <p:cNvPr id="243" name="Rectangle 38"/>
          <p:cNvGrpSpPr/>
          <p:nvPr/>
        </p:nvGrpSpPr>
        <p:grpSpPr>
          <a:xfrm>
            <a:off x="2192048" y="3391325"/>
            <a:ext cx="1377864" cy="814192"/>
            <a:chOff x="0" y="0"/>
            <a:chExt cx="1377862" cy="814191"/>
          </a:xfrm>
        </p:grpSpPr>
        <p:sp>
          <p:nvSpPr>
            <p:cNvPr id="241" name="Rectangle"/>
            <p:cNvSpPr/>
            <p:nvPr/>
          </p:nvSpPr>
          <p:spPr>
            <a:xfrm>
              <a:off x="0" y="-1"/>
              <a:ext cx="1377863" cy="814193"/>
            </a:xfrm>
            <a:prstGeom prst="rect">
              <a:avLst/>
            </a:prstGeom>
            <a:solidFill>
              <a:srgbClr val="D0CECE"/>
            </a:solidFill>
            <a:ln w="12700" cap="flat">
              <a:solidFill>
                <a:srgbClr val="32538F"/>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242" name="Accumulated…"/>
            <p:cNvSpPr txBox="1"/>
            <p:nvPr/>
          </p:nvSpPr>
          <p:spPr>
            <a:xfrm>
              <a:off x="52070" y="38096"/>
              <a:ext cx="1273724" cy="73799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p>
              <a:pPr algn="ctr">
                <a:defRPr sz="1400"/>
              </a:pPr>
              <a:r>
                <a:t>Accumulated</a:t>
              </a:r>
              <a:endParaRPr>
                <a:solidFill>
                  <a:srgbClr val="FFFFFF"/>
                </a:solidFill>
              </a:endParaRPr>
            </a:p>
            <a:p>
              <a:pPr algn="ctr">
                <a:defRPr sz="1400"/>
              </a:pPr>
              <a:r>
                <a:t>Consumptive</a:t>
              </a:r>
              <a:endParaRPr>
                <a:solidFill>
                  <a:srgbClr val="FFFFFF"/>
                </a:solidFill>
              </a:endParaRPr>
            </a:p>
            <a:p>
              <a:pPr algn="ctr">
                <a:defRPr sz="1400"/>
              </a:pPr>
              <a:r>
                <a:t>Learning </a:t>
              </a:r>
            </a:p>
          </p:txBody>
        </p:sp>
      </p:grpSp>
      <p:sp>
        <p:nvSpPr>
          <p:cNvPr id="244" name="Straight Connector 41"/>
          <p:cNvSpPr/>
          <p:nvPr/>
        </p:nvSpPr>
        <p:spPr>
          <a:xfrm flipH="1" flipV="1">
            <a:off x="2880979" y="3106427"/>
            <a:ext cx="2" cy="284898"/>
          </a:xfrm>
          <a:prstGeom prst="line">
            <a:avLst/>
          </a:prstGeom>
          <a:ln w="19050">
            <a:solidFill>
              <a:srgbClr val="000000"/>
            </a:solidFill>
            <a:miter/>
            <a:tailEnd type="triangle"/>
          </a:ln>
        </p:spPr>
        <p:txBody>
          <a:bodyPr lIns="45719" rIns="45719"/>
          <a:lstStyle/>
          <a:p>
            <a:pPr>
              <a:defRPr>
                <a:solidFill>
                  <a:srgbClr val="000000"/>
                </a:solidFill>
              </a:defRPr>
            </a:pPr>
            <a:endParaRPr/>
          </a:p>
        </p:txBody>
      </p:sp>
      <p:sp>
        <p:nvSpPr>
          <p:cNvPr id="245" name="TextBox 35"/>
          <p:cNvSpPr txBox="1"/>
          <p:nvPr/>
        </p:nvSpPr>
        <p:spPr>
          <a:xfrm>
            <a:off x="226753" y="117358"/>
            <a:ext cx="2587533" cy="9172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r>
              <a:t>The innovative business is the responder in the business model</a:t>
            </a:r>
          </a:p>
        </p:txBody>
      </p:sp>
      <p:grpSp>
        <p:nvGrpSpPr>
          <p:cNvPr id="250" name="Group 27"/>
          <p:cNvGrpSpPr/>
          <p:nvPr/>
        </p:nvGrpSpPr>
        <p:grpSpPr>
          <a:xfrm>
            <a:off x="488274" y="1329115"/>
            <a:ext cx="3266770" cy="513709"/>
            <a:chOff x="0" y="0"/>
            <a:chExt cx="3266770" cy="513707"/>
          </a:xfrm>
        </p:grpSpPr>
        <p:grpSp>
          <p:nvGrpSpPr>
            <p:cNvPr id="248" name="Oval 36"/>
            <p:cNvGrpSpPr/>
            <p:nvPr/>
          </p:nvGrpSpPr>
          <p:grpSpPr>
            <a:xfrm>
              <a:off x="-1" y="0"/>
              <a:ext cx="1561673" cy="513708"/>
              <a:chOff x="0" y="0"/>
              <a:chExt cx="1561672" cy="513707"/>
            </a:xfrm>
          </p:grpSpPr>
          <p:sp>
            <p:nvSpPr>
              <p:cNvPr id="246" name="Oval"/>
              <p:cNvSpPr/>
              <p:nvPr/>
            </p:nvSpPr>
            <p:spPr>
              <a:xfrm>
                <a:off x="-1" y="0"/>
                <a:ext cx="1561674" cy="513708"/>
              </a:xfrm>
              <a:prstGeom prst="ellipse">
                <a:avLst/>
              </a:prstGeom>
              <a:solidFill>
                <a:schemeClr val="accent4"/>
              </a:solidFill>
              <a:ln w="12700" cap="flat">
                <a:solidFill>
                  <a:srgbClr val="32538F"/>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247" name="New Value Proposition"/>
              <p:cNvSpPr txBox="1"/>
              <p:nvPr/>
            </p:nvSpPr>
            <p:spPr>
              <a:xfrm>
                <a:off x="280771" y="2154"/>
                <a:ext cx="1000130" cy="50940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a:defRPr sz="1400"/>
                </a:lvl1pPr>
              </a:lstStyle>
              <a:p>
                <a:r>
                  <a:t>New Value Proposition</a:t>
                </a:r>
              </a:p>
            </p:txBody>
          </p:sp>
        </p:grpSp>
        <p:sp>
          <p:nvSpPr>
            <p:cNvPr id="249" name="Straight Connector 40"/>
            <p:cNvSpPr/>
            <p:nvPr/>
          </p:nvSpPr>
          <p:spPr>
            <a:xfrm>
              <a:off x="1561671" y="256853"/>
              <a:ext cx="1705099" cy="1"/>
            </a:xfrm>
            <a:prstGeom prst="line">
              <a:avLst/>
            </a:prstGeom>
            <a:noFill/>
            <a:ln w="19050" cap="flat">
              <a:solidFill>
                <a:schemeClr val="accent4"/>
              </a:solidFill>
              <a:prstDash val="solid"/>
              <a:miter lim="800000"/>
              <a:tailEnd type="triangle" w="med" len="med"/>
            </a:ln>
            <a:effectLst/>
          </p:spPr>
          <p:txBody>
            <a:bodyPr wrap="square" lIns="45719" tIns="45719" rIns="45719" bIns="45719" numCol="1" anchor="t">
              <a:noAutofit/>
            </a:bodyPr>
            <a:lstStyle/>
            <a:p>
              <a:pPr>
                <a:defRPr>
                  <a:solidFill>
                    <a:srgbClr val="000000"/>
                  </a:solidFill>
                </a:defRPr>
              </a:pPr>
              <a:endParaRPr/>
            </a:p>
          </p:txBody>
        </p:sp>
      </p:grpSp>
      <p:grpSp>
        <p:nvGrpSpPr>
          <p:cNvPr id="255" name="Group 26"/>
          <p:cNvGrpSpPr/>
          <p:nvPr/>
        </p:nvGrpSpPr>
        <p:grpSpPr>
          <a:xfrm>
            <a:off x="-41409" y="2519093"/>
            <a:ext cx="2233458" cy="513709"/>
            <a:chOff x="0" y="0"/>
            <a:chExt cx="2233457" cy="513707"/>
          </a:xfrm>
        </p:grpSpPr>
        <p:grpSp>
          <p:nvGrpSpPr>
            <p:cNvPr id="253" name="Oval 42"/>
            <p:cNvGrpSpPr/>
            <p:nvPr/>
          </p:nvGrpSpPr>
          <p:grpSpPr>
            <a:xfrm>
              <a:off x="0" y="0"/>
              <a:ext cx="1816157" cy="513708"/>
              <a:chOff x="0" y="0"/>
              <a:chExt cx="1816156" cy="513707"/>
            </a:xfrm>
          </p:grpSpPr>
          <p:sp>
            <p:nvSpPr>
              <p:cNvPr id="251" name="Oval"/>
              <p:cNvSpPr/>
              <p:nvPr/>
            </p:nvSpPr>
            <p:spPr>
              <a:xfrm>
                <a:off x="-1" y="0"/>
                <a:ext cx="1816158" cy="513708"/>
              </a:xfrm>
              <a:prstGeom prst="ellipse">
                <a:avLst/>
              </a:prstGeom>
              <a:solidFill>
                <a:schemeClr val="accent4"/>
              </a:solidFill>
              <a:ln w="12700" cap="flat">
                <a:solidFill>
                  <a:srgbClr val="32538F"/>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252" name="Empathic diagnosis"/>
              <p:cNvSpPr txBox="1"/>
              <p:nvPr/>
            </p:nvSpPr>
            <p:spPr>
              <a:xfrm>
                <a:off x="272319" y="47874"/>
                <a:ext cx="1271517" cy="41796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ctr">
                <a:spAutoFit/>
              </a:bodyPr>
              <a:lstStyle>
                <a:lvl1pPr algn="ctr">
                  <a:defRPr sz="1400"/>
                </a:lvl1pPr>
              </a:lstStyle>
              <a:p>
                <a:r>
                  <a:t>Empathic diagnosis</a:t>
                </a:r>
              </a:p>
            </p:txBody>
          </p:sp>
        </p:grpSp>
        <p:sp>
          <p:nvSpPr>
            <p:cNvPr id="254" name="Straight Connector 44"/>
            <p:cNvSpPr/>
            <p:nvPr/>
          </p:nvSpPr>
          <p:spPr>
            <a:xfrm>
              <a:off x="1702674" y="257245"/>
              <a:ext cx="530784" cy="1"/>
            </a:xfrm>
            <a:prstGeom prst="line">
              <a:avLst/>
            </a:prstGeom>
            <a:noFill/>
            <a:ln w="19050" cap="flat">
              <a:solidFill>
                <a:schemeClr val="accent4"/>
              </a:solidFill>
              <a:prstDash val="solid"/>
              <a:miter lim="800000"/>
              <a:tailEnd type="triangle" w="med" len="med"/>
            </a:ln>
            <a:effectLst/>
          </p:spPr>
          <p:txBody>
            <a:bodyPr wrap="square" lIns="45719" tIns="45719" rIns="45719" bIns="45719" numCol="1" anchor="t">
              <a:noAutofit/>
            </a:bodyPr>
            <a:lstStyle/>
            <a:p>
              <a:pPr>
                <a:defRPr>
                  <a:solidFill>
                    <a:srgbClr val="000000"/>
                  </a:solidFill>
                </a:defRPr>
              </a:pPr>
              <a:endParaRPr/>
            </a:p>
          </p:txBody>
        </p:sp>
      </p:grpSp>
      <p:grpSp>
        <p:nvGrpSpPr>
          <p:cNvPr id="258" name="Oval 45"/>
          <p:cNvGrpSpPr/>
          <p:nvPr/>
        </p:nvGrpSpPr>
        <p:grpSpPr>
          <a:xfrm>
            <a:off x="5177061" y="31350"/>
            <a:ext cx="1837879" cy="853470"/>
            <a:chOff x="0" y="0"/>
            <a:chExt cx="1837877" cy="853469"/>
          </a:xfrm>
        </p:grpSpPr>
        <p:sp>
          <p:nvSpPr>
            <p:cNvPr id="256" name="Oval"/>
            <p:cNvSpPr/>
            <p:nvPr/>
          </p:nvSpPr>
          <p:spPr>
            <a:xfrm>
              <a:off x="0" y="0"/>
              <a:ext cx="1837878" cy="853470"/>
            </a:xfrm>
            <a:prstGeom prst="ellipse">
              <a:avLst/>
            </a:prstGeom>
            <a:solidFill>
              <a:schemeClr val="accent4"/>
            </a:solidFill>
            <a:ln w="12700" cap="flat">
              <a:solidFill>
                <a:srgbClr val="32538F"/>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257" name="Proposed Value Communication"/>
            <p:cNvSpPr txBox="1"/>
            <p:nvPr/>
          </p:nvSpPr>
          <p:spPr>
            <a:xfrm>
              <a:off x="275500" y="217755"/>
              <a:ext cx="1286877" cy="41796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ctr">
              <a:spAutoFit/>
            </a:bodyPr>
            <a:lstStyle>
              <a:lvl1pPr algn="ctr">
                <a:defRPr sz="1400"/>
              </a:lvl1pPr>
            </a:lstStyle>
            <a:p>
              <a:r>
                <a:t>Proposed Value Communication </a:t>
              </a:r>
            </a:p>
          </p:txBody>
        </p:sp>
      </p:grpSp>
      <p:grpSp>
        <p:nvGrpSpPr>
          <p:cNvPr id="261" name="Oval 46"/>
          <p:cNvGrpSpPr/>
          <p:nvPr/>
        </p:nvGrpSpPr>
        <p:grpSpPr>
          <a:xfrm>
            <a:off x="8651102" y="64634"/>
            <a:ext cx="1561673" cy="853471"/>
            <a:chOff x="0" y="0"/>
            <a:chExt cx="1561672" cy="853469"/>
          </a:xfrm>
        </p:grpSpPr>
        <p:sp>
          <p:nvSpPr>
            <p:cNvPr id="259" name="Oval"/>
            <p:cNvSpPr/>
            <p:nvPr/>
          </p:nvSpPr>
          <p:spPr>
            <a:xfrm>
              <a:off x="-1" y="0"/>
              <a:ext cx="1561674" cy="853470"/>
            </a:xfrm>
            <a:prstGeom prst="ellipse">
              <a:avLst/>
            </a:prstGeom>
            <a:solidFill>
              <a:schemeClr val="accent4"/>
            </a:solidFill>
            <a:ln w="12700" cap="flat">
              <a:solidFill>
                <a:srgbClr val="32538F"/>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260" name="Educate (Features and Benefits)"/>
            <p:cNvSpPr txBox="1"/>
            <p:nvPr/>
          </p:nvSpPr>
          <p:spPr>
            <a:xfrm>
              <a:off x="235051" y="103455"/>
              <a:ext cx="1091570" cy="64656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ctr">
              <a:spAutoFit/>
            </a:bodyPr>
            <a:lstStyle>
              <a:lvl1pPr algn="ctr">
                <a:defRPr sz="1400"/>
              </a:lvl1pPr>
            </a:lstStyle>
            <a:p>
              <a:r>
                <a:t>Educate (Features and Benefits)</a:t>
              </a:r>
            </a:p>
          </p:txBody>
        </p:sp>
      </p:grpSp>
      <p:grpSp>
        <p:nvGrpSpPr>
          <p:cNvPr id="264" name="Oval 47"/>
          <p:cNvGrpSpPr/>
          <p:nvPr/>
        </p:nvGrpSpPr>
        <p:grpSpPr>
          <a:xfrm>
            <a:off x="9831399" y="740461"/>
            <a:ext cx="1561673" cy="853471"/>
            <a:chOff x="0" y="0"/>
            <a:chExt cx="1561672" cy="853469"/>
          </a:xfrm>
        </p:grpSpPr>
        <p:sp>
          <p:nvSpPr>
            <p:cNvPr id="262" name="Oval"/>
            <p:cNvSpPr/>
            <p:nvPr/>
          </p:nvSpPr>
          <p:spPr>
            <a:xfrm>
              <a:off x="-1" y="0"/>
              <a:ext cx="1561674" cy="853470"/>
            </a:xfrm>
            <a:prstGeom prst="ellipse">
              <a:avLst/>
            </a:prstGeom>
            <a:solidFill>
              <a:schemeClr val="accent4"/>
            </a:solidFill>
            <a:ln w="12700" cap="flat">
              <a:solidFill>
                <a:srgbClr val="32538F"/>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263" name="Compare (Competition)"/>
            <p:cNvSpPr txBox="1"/>
            <p:nvPr/>
          </p:nvSpPr>
          <p:spPr>
            <a:xfrm>
              <a:off x="235051" y="217755"/>
              <a:ext cx="1091570" cy="41796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ctr">
              <a:spAutoFit/>
            </a:bodyPr>
            <a:lstStyle>
              <a:lvl1pPr algn="ctr">
                <a:defRPr sz="1400"/>
              </a:lvl1pPr>
            </a:lstStyle>
            <a:p>
              <a:r>
                <a:t>Compare (Competition)</a:t>
              </a:r>
            </a:p>
          </p:txBody>
        </p:sp>
      </p:grpSp>
      <p:grpSp>
        <p:nvGrpSpPr>
          <p:cNvPr id="267" name="Oval 48"/>
          <p:cNvGrpSpPr/>
          <p:nvPr/>
        </p:nvGrpSpPr>
        <p:grpSpPr>
          <a:xfrm>
            <a:off x="10340975" y="2775948"/>
            <a:ext cx="1816157" cy="513708"/>
            <a:chOff x="0" y="0"/>
            <a:chExt cx="1816156" cy="513707"/>
          </a:xfrm>
        </p:grpSpPr>
        <p:sp>
          <p:nvSpPr>
            <p:cNvPr id="265" name="Oval"/>
            <p:cNvSpPr/>
            <p:nvPr/>
          </p:nvSpPr>
          <p:spPr>
            <a:xfrm>
              <a:off x="-1" y="0"/>
              <a:ext cx="1816158" cy="513708"/>
            </a:xfrm>
            <a:prstGeom prst="ellipse">
              <a:avLst/>
            </a:prstGeom>
            <a:solidFill>
              <a:schemeClr val="accent4"/>
            </a:solidFill>
            <a:ln w="12700" cap="flat">
              <a:solidFill>
                <a:srgbClr val="32538F"/>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266" name="Price &lt; Expected Value"/>
            <p:cNvSpPr txBox="1"/>
            <p:nvPr/>
          </p:nvSpPr>
          <p:spPr>
            <a:xfrm>
              <a:off x="272319" y="47874"/>
              <a:ext cx="1271517" cy="41796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ctr">
              <a:spAutoFit/>
            </a:bodyPr>
            <a:lstStyle>
              <a:lvl1pPr algn="ctr">
                <a:defRPr sz="1400"/>
              </a:lvl1pPr>
            </a:lstStyle>
            <a:p>
              <a:r>
                <a:t>Price &lt; Expected Value</a:t>
              </a:r>
            </a:p>
          </p:txBody>
        </p:sp>
      </p:grpSp>
      <p:grpSp>
        <p:nvGrpSpPr>
          <p:cNvPr id="270" name="Oval 49"/>
          <p:cNvGrpSpPr/>
          <p:nvPr/>
        </p:nvGrpSpPr>
        <p:grpSpPr>
          <a:xfrm>
            <a:off x="5170034" y="6305284"/>
            <a:ext cx="1816157" cy="513709"/>
            <a:chOff x="0" y="0"/>
            <a:chExt cx="1816156" cy="513707"/>
          </a:xfrm>
        </p:grpSpPr>
        <p:sp>
          <p:nvSpPr>
            <p:cNvPr id="268" name="Oval"/>
            <p:cNvSpPr/>
            <p:nvPr/>
          </p:nvSpPr>
          <p:spPr>
            <a:xfrm>
              <a:off x="-1" y="0"/>
              <a:ext cx="1816158" cy="513708"/>
            </a:xfrm>
            <a:prstGeom prst="ellipse">
              <a:avLst/>
            </a:prstGeom>
            <a:solidFill>
              <a:schemeClr val="accent4"/>
            </a:solidFill>
            <a:ln w="12700" cap="flat">
              <a:solidFill>
                <a:srgbClr val="32538F"/>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269" name="Value Monitoring"/>
            <p:cNvSpPr txBox="1"/>
            <p:nvPr/>
          </p:nvSpPr>
          <p:spPr>
            <a:xfrm>
              <a:off x="272319" y="162174"/>
              <a:ext cx="1271517" cy="18936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ctr">
              <a:spAutoFit/>
            </a:bodyPr>
            <a:lstStyle>
              <a:lvl1pPr algn="ctr">
                <a:defRPr sz="1400"/>
              </a:lvl1pPr>
            </a:lstStyle>
            <a:p>
              <a:r>
                <a:t>Value Monitoring</a:t>
              </a:r>
            </a:p>
          </p:txBody>
        </p:sp>
      </p:grpSp>
      <p:grpSp>
        <p:nvGrpSpPr>
          <p:cNvPr id="273" name="Oval 50"/>
          <p:cNvGrpSpPr/>
          <p:nvPr/>
        </p:nvGrpSpPr>
        <p:grpSpPr>
          <a:xfrm>
            <a:off x="612441" y="5191702"/>
            <a:ext cx="1816157" cy="513709"/>
            <a:chOff x="0" y="0"/>
            <a:chExt cx="1816156" cy="513707"/>
          </a:xfrm>
        </p:grpSpPr>
        <p:sp>
          <p:nvSpPr>
            <p:cNvPr id="271" name="Oval"/>
            <p:cNvSpPr/>
            <p:nvPr/>
          </p:nvSpPr>
          <p:spPr>
            <a:xfrm>
              <a:off x="-1" y="0"/>
              <a:ext cx="1816158" cy="513708"/>
            </a:xfrm>
            <a:prstGeom prst="ellipse">
              <a:avLst/>
            </a:prstGeom>
            <a:solidFill>
              <a:schemeClr val="accent4"/>
            </a:solidFill>
            <a:ln w="12700" cap="flat">
              <a:solidFill>
                <a:srgbClr val="32538F"/>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272" name="Empathic review"/>
            <p:cNvSpPr txBox="1"/>
            <p:nvPr/>
          </p:nvSpPr>
          <p:spPr>
            <a:xfrm>
              <a:off x="272319" y="162174"/>
              <a:ext cx="1271517" cy="18936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ctr">
              <a:spAutoFit/>
            </a:bodyPr>
            <a:lstStyle>
              <a:lvl1pPr algn="ctr">
                <a:defRPr sz="1400"/>
              </a:lvl1pPr>
            </a:lstStyle>
            <a:p>
              <a:r>
                <a:t>Empathic review</a:t>
              </a:r>
            </a:p>
          </p:txBody>
        </p:sp>
      </p:grpSp>
      <p:grpSp>
        <p:nvGrpSpPr>
          <p:cNvPr id="276" name="Oval 51"/>
          <p:cNvGrpSpPr/>
          <p:nvPr/>
        </p:nvGrpSpPr>
        <p:grpSpPr>
          <a:xfrm>
            <a:off x="-21631" y="3577004"/>
            <a:ext cx="1816158" cy="513709"/>
            <a:chOff x="0" y="0"/>
            <a:chExt cx="1816156" cy="513707"/>
          </a:xfrm>
        </p:grpSpPr>
        <p:sp>
          <p:nvSpPr>
            <p:cNvPr id="274" name="Oval"/>
            <p:cNvSpPr/>
            <p:nvPr/>
          </p:nvSpPr>
          <p:spPr>
            <a:xfrm>
              <a:off x="-1" y="0"/>
              <a:ext cx="1816158" cy="513708"/>
            </a:xfrm>
            <a:prstGeom prst="ellipse">
              <a:avLst/>
            </a:prstGeom>
            <a:solidFill>
              <a:schemeClr val="accent4"/>
            </a:solidFill>
            <a:ln w="12700" cap="flat">
              <a:solidFill>
                <a:srgbClr val="32538F"/>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275" name="Enhancements, New Innovation"/>
            <p:cNvSpPr txBox="1"/>
            <p:nvPr/>
          </p:nvSpPr>
          <p:spPr>
            <a:xfrm>
              <a:off x="272319" y="47874"/>
              <a:ext cx="1271517" cy="41796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ctr">
              <a:spAutoFit/>
            </a:bodyPr>
            <a:lstStyle>
              <a:lvl1pPr algn="ctr">
                <a:defRPr sz="1400"/>
              </a:lvl1pPr>
            </a:lstStyle>
            <a:p>
              <a:r>
                <a:t>Enhancements, New Innovation</a:t>
              </a:r>
            </a:p>
          </p:txBody>
        </p:sp>
      </p:grpSp>
      <p:grpSp>
        <p:nvGrpSpPr>
          <p:cNvPr id="279" name="Oval 52"/>
          <p:cNvGrpSpPr/>
          <p:nvPr/>
        </p:nvGrpSpPr>
        <p:grpSpPr>
          <a:xfrm>
            <a:off x="10107827" y="1663791"/>
            <a:ext cx="2049305" cy="975947"/>
            <a:chOff x="0" y="0"/>
            <a:chExt cx="2049303" cy="975946"/>
          </a:xfrm>
        </p:grpSpPr>
        <p:sp>
          <p:nvSpPr>
            <p:cNvPr id="277" name="Oval"/>
            <p:cNvSpPr/>
            <p:nvPr/>
          </p:nvSpPr>
          <p:spPr>
            <a:xfrm>
              <a:off x="0" y="-1"/>
              <a:ext cx="2049304" cy="975948"/>
            </a:xfrm>
            <a:prstGeom prst="ellipse">
              <a:avLst/>
            </a:prstGeom>
            <a:solidFill>
              <a:schemeClr val="accent4"/>
            </a:solidFill>
            <a:ln w="12700" cap="flat">
              <a:solidFill>
                <a:srgbClr val="32538F"/>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278" name="Eliminate all barriers to purchase (consumer work)"/>
            <p:cNvSpPr txBox="1"/>
            <p:nvPr/>
          </p:nvSpPr>
          <p:spPr>
            <a:xfrm>
              <a:off x="306462" y="50392"/>
              <a:ext cx="1436379" cy="87516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ctr">
              <a:spAutoFit/>
            </a:bodyPr>
            <a:lstStyle>
              <a:lvl1pPr algn="ctr">
                <a:defRPr sz="1400"/>
              </a:lvl1pPr>
            </a:lstStyle>
            <a:p>
              <a:r>
                <a:t>Eliminate all barriers to purchase (consumer work)</a:t>
              </a:r>
            </a:p>
          </p:txBody>
        </p:sp>
      </p:grpSp>
      <p:grpSp>
        <p:nvGrpSpPr>
          <p:cNvPr id="282" name="Oval 53"/>
          <p:cNvGrpSpPr/>
          <p:nvPr/>
        </p:nvGrpSpPr>
        <p:grpSpPr>
          <a:xfrm>
            <a:off x="9432897" y="5116112"/>
            <a:ext cx="2587533" cy="833783"/>
            <a:chOff x="0" y="0"/>
            <a:chExt cx="2587531" cy="833782"/>
          </a:xfrm>
        </p:grpSpPr>
        <p:sp>
          <p:nvSpPr>
            <p:cNvPr id="280" name="Oval"/>
            <p:cNvSpPr/>
            <p:nvPr/>
          </p:nvSpPr>
          <p:spPr>
            <a:xfrm>
              <a:off x="0" y="-1"/>
              <a:ext cx="2587532" cy="833784"/>
            </a:xfrm>
            <a:prstGeom prst="ellipse">
              <a:avLst/>
            </a:prstGeom>
            <a:solidFill>
              <a:schemeClr val="accent4"/>
            </a:solidFill>
            <a:ln w="12700" cap="flat">
              <a:solidFill>
                <a:srgbClr val="32538F"/>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281" name="Revenue minus costs including sharing with value network partners"/>
            <p:cNvSpPr txBox="1"/>
            <p:nvPr/>
          </p:nvSpPr>
          <p:spPr>
            <a:xfrm>
              <a:off x="385285" y="93610"/>
              <a:ext cx="1816962" cy="64656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ctr">
              <a:spAutoFit/>
            </a:bodyPr>
            <a:lstStyle>
              <a:lvl1pPr algn="ctr">
                <a:defRPr sz="1400"/>
              </a:lvl1pPr>
            </a:lstStyle>
            <a:p>
              <a:r>
                <a:t>Revenue minus costs including sharing with value network partners</a:t>
              </a:r>
            </a:p>
          </p:txBody>
        </p:sp>
      </p:gr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25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2" nodeType="clickEffect">
                                  <p:stCondLst>
                                    <p:cond delay="0"/>
                                  </p:stCondLst>
                                  <p:iterate>
                                    <p:tmAbs val="0"/>
                                  </p:iterate>
                                  <p:childTnLst>
                                    <p:set>
                                      <p:cBhvr>
                                        <p:cTn id="10" fill="hold"/>
                                        <p:tgtEl>
                                          <p:spTgt spid="25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3" nodeType="clickEffect">
                                  <p:stCondLst>
                                    <p:cond delay="0"/>
                                  </p:stCondLst>
                                  <p:iterate>
                                    <p:tmAbs val="0"/>
                                  </p:iterate>
                                  <p:childTnLst>
                                    <p:set>
                                      <p:cBhvr>
                                        <p:cTn id="14" fill="hold"/>
                                        <p:tgtEl>
                                          <p:spTgt spid="25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4" nodeType="clickEffect">
                                  <p:stCondLst>
                                    <p:cond delay="0"/>
                                  </p:stCondLst>
                                  <p:iterate>
                                    <p:tmAbs val="0"/>
                                  </p:iterate>
                                  <p:childTnLst>
                                    <p:set>
                                      <p:cBhvr>
                                        <p:cTn id="18" fill="hold"/>
                                        <p:tgtEl>
                                          <p:spTgt spid="26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5" nodeType="clickEffect">
                                  <p:stCondLst>
                                    <p:cond delay="0"/>
                                  </p:stCondLst>
                                  <p:iterate>
                                    <p:tmAbs val="0"/>
                                  </p:iterate>
                                  <p:childTnLst>
                                    <p:set>
                                      <p:cBhvr>
                                        <p:cTn id="22" fill="hold"/>
                                        <p:tgtEl>
                                          <p:spTgt spid="26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6" nodeType="clickEffect">
                                  <p:stCondLst>
                                    <p:cond delay="0"/>
                                  </p:stCondLst>
                                  <p:iterate>
                                    <p:tmAbs val="0"/>
                                  </p:iterate>
                                  <p:childTnLst>
                                    <p:set>
                                      <p:cBhvr>
                                        <p:cTn id="26" fill="hold"/>
                                        <p:tgtEl>
                                          <p:spTgt spid="27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7" nodeType="clickEffect">
                                  <p:stCondLst>
                                    <p:cond delay="0"/>
                                  </p:stCondLst>
                                  <p:iterate>
                                    <p:tmAbs val="0"/>
                                  </p:iterate>
                                  <p:childTnLst>
                                    <p:set>
                                      <p:cBhvr>
                                        <p:cTn id="30" fill="hold"/>
                                        <p:tgtEl>
                                          <p:spTgt spid="26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8" nodeType="clickEffect">
                                  <p:stCondLst>
                                    <p:cond delay="0"/>
                                  </p:stCondLst>
                                  <p:iterate>
                                    <p:tmAbs val="0"/>
                                  </p:iterate>
                                  <p:childTnLst>
                                    <p:set>
                                      <p:cBhvr>
                                        <p:cTn id="34" fill="hold"/>
                                        <p:tgtEl>
                                          <p:spTgt spid="28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9" nodeType="clickEffect">
                                  <p:stCondLst>
                                    <p:cond delay="0"/>
                                  </p:stCondLst>
                                  <p:iterate>
                                    <p:tmAbs val="0"/>
                                  </p:iterate>
                                  <p:childTnLst>
                                    <p:set>
                                      <p:cBhvr>
                                        <p:cTn id="38" fill="hold"/>
                                        <p:tgtEl>
                                          <p:spTgt spid="27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10" nodeType="clickEffect">
                                  <p:stCondLst>
                                    <p:cond delay="0"/>
                                  </p:stCondLst>
                                  <p:iterate>
                                    <p:tmAbs val="0"/>
                                  </p:iterate>
                                  <p:childTnLst>
                                    <p:set>
                                      <p:cBhvr>
                                        <p:cTn id="42" fill="hold"/>
                                        <p:tgtEl>
                                          <p:spTgt spid="27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11" nodeType="clickEffect">
                                  <p:stCondLst>
                                    <p:cond delay="0"/>
                                  </p:stCondLst>
                                  <p:iterate>
                                    <p:tmAbs val="0"/>
                                  </p:iterate>
                                  <p:childTnLst>
                                    <p:set>
                                      <p:cBhvr>
                                        <p:cTn id="46" fill="hold"/>
                                        <p:tgtEl>
                                          <p:spTgt spid="2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0" grpId="2" animBg="1" advAuto="0"/>
      <p:bldP spid="255" grpId="1" animBg="1" advAuto="0"/>
      <p:bldP spid="258" grpId="3" animBg="1" advAuto="0"/>
      <p:bldP spid="261" grpId="4" animBg="1" advAuto="0"/>
      <p:bldP spid="264" grpId="5" animBg="1" advAuto="0"/>
      <p:bldP spid="267" grpId="7" animBg="1" advAuto="0"/>
      <p:bldP spid="270" grpId="9" animBg="1" advAuto="0"/>
      <p:bldP spid="273" grpId="10" animBg="1" advAuto="0"/>
      <p:bldP spid="276" grpId="11" animBg="1" advAuto="0"/>
      <p:bldP spid="279" grpId="6" animBg="1" advAuto="0"/>
      <p:bldP spid="282" grpId="8" animBg="1" advAuto="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1" name="Group"/>
          <p:cNvGrpSpPr/>
          <p:nvPr/>
        </p:nvGrpSpPr>
        <p:grpSpPr>
          <a:xfrm>
            <a:off x="8676368" y="3631511"/>
            <a:ext cx="3214291" cy="2566591"/>
            <a:chOff x="-136128" y="0"/>
            <a:chExt cx="3214290" cy="2566590"/>
          </a:xfrm>
        </p:grpSpPr>
        <p:sp>
          <p:nvSpPr>
            <p:cNvPr id="289" name="Callout"/>
            <p:cNvSpPr/>
            <p:nvPr/>
          </p:nvSpPr>
          <p:spPr>
            <a:xfrm>
              <a:off x="-136129" y="0"/>
              <a:ext cx="3214292" cy="2566591"/>
            </a:xfrm>
            <a:custGeom>
              <a:avLst/>
              <a:gdLst/>
              <a:ahLst/>
              <a:cxnLst>
                <a:cxn ang="0">
                  <a:pos x="wd2" y="hd2"/>
                </a:cxn>
                <a:cxn ang="5400000">
                  <a:pos x="wd2" y="hd2"/>
                </a:cxn>
                <a:cxn ang="10800000">
                  <a:pos x="wd2" y="hd2"/>
                </a:cxn>
                <a:cxn ang="16200000">
                  <a:pos x="wd2" y="hd2"/>
                </a:cxn>
              </a:cxnLst>
              <a:rect l="0" t="0" r="r" b="b"/>
              <a:pathLst>
                <a:path w="21600" h="21600" extrusionOk="0">
                  <a:moveTo>
                    <a:pt x="1534" y="0"/>
                  </a:moveTo>
                  <a:cubicBezTo>
                    <a:pt x="1192" y="0"/>
                    <a:pt x="915" y="347"/>
                    <a:pt x="915" y="775"/>
                  </a:cubicBezTo>
                  <a:lnTo>
                    <a:pt x="915" y="1797"/>
                  </a:lnTo>
                  <a:lnTo>
                    <a:pt x="0" y="2679"/>
                  </a:lnTo>
                  <a:lnTo>
                    <a:pt x="915" y="3560"/>
                  </a:lnTo>
                  <a:lnTo>
                    <a:pt x="915" y="20822"/>
                  </a:lnTo>
                  <a:cubicBezTo>
                    <a:pt x="915" y="21250"/>
                    <a:pt x="1192" y="21600"/>
                    <a:pt x="1534" y="21600"/>
                  </a:cubicBezTo>
                  <a:lnTo>
                    <a:pt x="20981" y="21600"/>
                  </a:lnTo>
                  <a:cubicBezTo>
                    <a:pt x="21323" y="21600"/>
                    <a:pt x="21600" y="21250"/>
                    <a:pt x="21600" y="20822"/>
                  </a:cubicBezTo>
                  <a:lnTo>
                    <a:pt x="21600" y="775"/>
                  </a:lnTo>
                  <a:cubicBezTo>
                    <a:pt x="21600" y="347"/>
                    <a:pt x="21323" y="0"/>
                    <a:pt x="20981" y="0"/>
                  </a:cubicBezTo>
                  <a:lnTo>
                    <a:pt x="1534" y="0"/>
                  </a:lnTo>
                  <a:close/>
                </a:path>
              </a:pathLst>
            </a:custGeom>
            <a:solidFill>
              <a:srgbClr val="FFFFFF"/>
            </a:solidFill>
            <a:ln w="12700" cap="flat">
              <a:solidFill>
                <a:schemeClr val="accent1"/>
              </a:solidFill>
              <a:prstDash val="solid"/>
              <a:miter lim="800000"/>
            </a:ln>
            <a:effectLst/>
          </p:spPr>
          <p:txBody>
            <a:bodyPr wrap="square" lIns="45719" tIns="45719" rIns="45719" bIns="45719" numCol="1" anchor="ctr">
              <a:noAutofit/>
            </a:bodyPr>
            <a:lstStyle/>
            <a:p>
              <a:pPr>
                <a:defRPr>
                  <a:solidFill>
                    <a:srgbClr val="000000"/>
                  </a:solidFill>
                </a:defRPr>
              </a:pPr>
              <a:endParaRPr/>
            </a:p>
          </p:txBody>
        </p:sp>
        <p:sp>
          <p:nvSpPr>
            <p:cNvPr id="290" name="V3 Has 4 Components:…"/>
            <p:cNvSpPr txBox="1"/>
            <p:nvPr/>
          </p:nvSpPr>
          <p:spPr>
            <a:xfrm>
              <a:off x="135557" y="142811"/>
              <a:ext cx="2761923" cy="228098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p>
              <a:pPr defTabSz="533400">
                <a:lnSpc>
                  <a:spcPct val="90000"/>
                </a:lnSpc>
                <a:spcBef>
                  <a:spcPts val="200"/>
                </a:spcBef>
                <a:defRPr sz="1200" b="1"/>
              </a:pPr>
              <a:r>
                <a:t>V3 Has 4 Components:</a:t>
              </a:r>
            </a:p>
            <a:p>
              <a:pPr marL="114300" lvl="1" indent="-114300" defTabSz="533400">
                <a:lnSpc>
                  <a:spcPct val="90000"/>
                </a:lnSpc>
                <a:spcBef>
                  <a:spcPts val="200"/>
                </a:spcBef>
                <a:buSzPct val="100000"/>
                <a:buChar char="•"/>
                <a:defRPr sz="1200"/>
              </a:pPr>
              <a:r>
                <a:t>Business has confirmed and can activate the customer’s willingness to pay at a profitable level.</a:t>
              </a:r>
            </a:p>
            <a:p>
              <a:pPr marL="114300" lvl="1" indent="-114300" defTabSz="533400">
                <a:lnSpc>
                  <a:spcPct val="90000"/>
                </a:lnSpc>
                <a:spcBef>
                  <a:spcPts val="200"/>
                </a:spcBef>
                <a:buSzPct val="100000"/>
                <a:buChar char="•"/>
                <a:defRPr sz="1200"/>
              </a:pPr>
              <a:r>
                <a:t>Via Willingness to Pay, the consumer gains access to the usage experience.</a:t>
              </a:r>
            </a:p>
            <a:p>
              <a:pPr marL="114300" lvl="1" indent="-114300" defTabSz="533400">
                <a:lnSpc>
                  <a:spcPct val="90000"/>
                </a:lnSpc>
                <a:spcBef>
                  <a:spcPts val="200"/>
                </a:spcBef>
                <a:buSzPct val="100000"/>
                <a:buChar char="•"/>
                <a:defRPr sz="1200"/>
              </a:pPr>
              <a:r>
                <a:t>Business can maintain competitive distance so that value capture is not eroded.</a:t>
              </a:r>
            </a:p>
            <a:p>
              <a:pPr marL="114300" lvl="1" indent="-114300" defTabSz="533400">
                <a:lnSpc>
                  <a:spcPct val="90000"/>
                </a:lnSpc>
                <a:spcBef>
                  <a:spcPts val="200"/>
                </a:spcBef>
                <a:buSzPct val="100000"/>
                <a:buChar char="•"/>
                <a:defRPr sz="1200"/>
              </a:pPr>
              <a:r>
                <a:t>Business does not give up excessive value to partners in the value facilitation network.</a:t>
              </a:r>
            </a:p>
          </p:txBody>
        </p:sp>
      </p:grpSp>
      <p:grpSp>
        <p:nvGrpSpPr>
          <p:cNvPr id="294" name="Group"/>
          <p:cNvGrpSpPr/>
          <p:nvPr/>
        </p:nvGrpSpPr>
        <p:grpSpPr>
          <a:xfrm>
            <a:off x="237950" y="3346359"/>
            <a:ext cx="3252789" cy="3119042"/>
            <a:chOff x="0" y="0"/>
            <a:chExt cx="3252787" cy="3119040"/>
          </a:xfrm>
        </p:grpSpPr>
        <p:sp>
          <p:nvSpPr>
            <p:cNvPr id="292" name="Callout"/>
            <p:cNvSpPr/>
            <p:nvPr/>
          </p:nvSpPr>
          <p:spPr>
            <a:xfrm>
              <a:off x="0" y="0"/>
              <a:ext cx="3252788" cy="3119041"/>
            </a:xfrm>
            <a:custGeom>
              <a:avLst/>
              <a:gdLst/>
              <a:ahLst/>
              <a:cxnLst>
                <a:cxn ang="0">
                  <a:pos x="wd2" y="hd2"/>
                </a:cxn>
                <a:cxn ang="5400000">
                  <a:pos x="wd2" y="hd2"/>
                </a:cxn>
                <a:cxn ang="10800000">
                  <a:pos x="wd2" y="hd2"/>
                </a:cxn>
                <a:cxn ang="16200000">
                  <a:pos x="wd2" y="hd2"/>
                </a:cxn>
              </a:cxnLst>
              <a:rect l="0" t="0" r="r" b="b"/>
              <a:pathLst>
                <a:path w="21600" h="21600" extrusionOk="0">
                  <a:moveTo>
                    <a:pt x="611" y="0"/>
                  </a:moveTo>
                  <a:cubicBezTo>
                    <a:pt x="274" y="0"/>
                    <a:pt x="0" y="285"/>
                    <a:pt x="0" y="638"/>
                  </a:cubicBezTo>
                  <a:lnTo>
                    <a:pt x="0" y="20962"/>
                  </a:lnTo>
                  <a:cubicBezTo>
                    <a:pt x="0" y="21315"/>
                    <a:pt x="274" y="21600"/>
                    <a:pt x="611" y="21600"/>
                  </a:cubicBezTo>
                  <a:lnTo>
                    <a:pt x="19932" y="21600"/>
                  </a:lnTo>
                  <a:cubicBezTo>
                    <a:pt x="20270" y="21600"/>
                    <a:pt x="20543" y="21315"/>
                    <a:pt x="20543" y="20962"/>
                  </a:cubicBezTo>
                  <a:lnTo>
                    <a:pt x="20543" y="3870"/>
                  </a:lnTo>
                  <a:lnTo>
                    <a:pt x="21600" y="3147"/>
                  </a:lnTo>
                  <a:lnTo>
                    <a:pt x="20543" y="2421"/>
                  </a:lnTo>
                  <a:lnTo>
                    <a:pt x="20543" y="638"/>
                  </a:lnTo>
                  <a:cubicBezTo>
                    <a:pt x="20543" y="285"/>
                    <a:pt x="20270" y="0"/>
                    <a:pt x="19932" y="0"/>
                  </a:cubicBezTo>
                  <a:lnTo>
                    <a:pt x="611" y="0"/>
                  </a:lnTo>
                  <a:close/>
                </a:path>
              </a:pathLst>
            </a:custGeom>
            <a:solidFill>
              <a:srgbClr val="FFFFFF"/>
            </a:solidFill>
            <a:ln w="12700" cap="flat">
              <a:solidFill>
                <a:schemeClr val="accent1"/>
              </a:solidFill>
              <a:prstDash val="solid"/>
              <a:miter lim="800000"/>
            </a:ln>
            <a:effectLst/>
          </p:spPr>
          <p:txBody>
            <a:bodyPr wrap="square" lIns="45719" tIns="45719" rIns="45719" bIns="45719" numCol="1" anchor="ctr">
              <a:noAutofit/>
            </a:bodyPr>
            <a:lstStyle/>
            <a:p>
              <a:pPr>
                <a:defRPr>
                  <a:solidFill>
                    <a:srgbClr val="000000"/>
                  </a:solidFill>
                </a:defRPr>
              </a:pPr>
              <a:endParaRPr/>
            </a:p>
          </p:txBody>
        </p:sp>
        <p:sp>
          <p:nvSpPr>
            <p:cNvPr id="293" name="V4 has 4 components:…"/>
            <p:cNvSpPr txBox="1"/>
            <p:nvPr/>
          </p:nvSpPr>
          <p:spPr>
            <a:xfrm>
              <a:off x="110577" y="156705"/>
              <a:ext cx="2877522" cy="280542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p>
              <a:pPr marL="114300" lvl="1" indent="-114300" defTabSz="533400">
                <a:lnSpc>
                  <a:spcPct val="90000"/>
                </a:lnSpc>
                <a:spcBef>
                  <a:spcPts val="200"/>
                </a:spcBef>
                <a:defRPr sz="1200" b="1"/>
              </a:pPr>
              <a:r>
                <a:t>V4 has 4 components:</a:t>
              </a:r>
            </a:p>
            <a:p>
              <a:pPr marL="114300" lvl="1" indent="-114300" defTabSz="533400">
                <a:lnSpc>
                  <a:spcPct val="90000"/>
                </a:lnSpc>
                <a:spcBef>
                  <a:spcPts val="200"/>
                </a:spcBef>
                <a:buSzPct val="100000"/>
                <a:buChar char="•"/>
                <a:defRPr sz="1200"/>
              </a:pPr>
              <a:r>
                <a:t>Business maintains strong open feedback loops to monitor emergent value enhancements (changes in preferences etc.)</a:t>
              </a:r>
            </a:p>
            <a:p>
              <a:pPr marL="114300" lvl="1" indent="-114300" defTabSz="533400">
                <a:lnSpc>
                  <a:spcPct val="90000"/>
                </a:lnSpc>
                <a:spcBef>
                  <a:spcPts val="200"/>
                </a:spcBef>
                <a:buSzPct val="100000"/>
                <a:buChar char="•"/>
                <a:defRPr sz="1200"/>
              </a:pPr>
              <a:r>
                <a:t>Business keeps open an active innovation capability to be able to inject incremental and transformational new innovation into the market.</a:t>
              </a:r>
            </a:p>
            <a:p>
              <a:pPr marL="114300" lvl="1" indent="-114300" defTabSz="533400">
                <a:lnSpc>
                  <a:spcPct val="90000"/>
                </a:lnSpc>
                <a:spcBef>
                  <a:spcPts val="200"/>
                </a:spcBef>
                <a:buSzPct val="100000"/>
                <a:buChar char="•"/>
                <a:defRPr sz="1200"/>
              </a:pPr>
              <a:r>
                <a:t>Businesses capital combination and capital stack is flexible to accommodate changes in preferences and innovation.</a:t>
              </a:r>
            </a:p>
            <a:p>
              <a:pPr marL="114300" lvl="1" indent="-114300" defTabSz="533400">
                <a:lnSpc>
                  <a:spcPct val="90000"/>
                </a:lnSpc>
                <a:spcBef>
                  <a:spcPts val="200"/>
                </a:spcBef>
                <a:buSzPct val="100000"/>
                <a:buChar char="•"/>
                <a:defRPr sz="1200"/>
              </a:pPr>
              <a:r>
                <a:t>Business organization is flexible to add new partners, new capabilities, new value network connections</a:t>
              </a:r>
            </a:p>
          </p:txBody>
        </p:sp>
      </p:grpSp>
      <p:grpSp>
        <p:nvGrpSpPr>
          <p:cNvPr id="297" name="Group"/>
          <p:cNvGrpSpPr/>
          <p:nvPr/>
        </p:nvGrpSpPr>
        <p:grpSpPr>
          <a:xfrm>
            <a:off x="8672116" y="688883"/>
            <a:ext cx="3222229" cy="2580482"/>
            <a:chOff x="-128587" y="0"/>
            <a:chExt cx="3222228" cy="2580481"/>
          </a:xfrm>
        </p:grpSpPr>
        <p:sp>
          <p:nvSpPr>
            <p:cNvPr id="295" name="Callout"/>
            <p:cNvSpPr/>
            <p:nvPr/>
          </p:nvSpPr>
          <p:spPr>
            <a:xfrm>
              <a:off x="-128588" y="0"/>
              <a:ext cx="3222229" cy="2580482"/>
            </a:xfrm>
            <a:custGeom>
              <a:avLst/>
              <a:gdLst/>
              <a:ahLst/>
              <a:cxnLst>
                <a:cxn ang="0">
                  <a:pos x="wd2" y="hd2"/>
                </a:cxn>
                <a:cxn ang="5400000">
                  <a:pos x="wd2" y="hd2"/>
                </a:cxn>
                <a:cxn ang="10800000">
                  <a:pos x="wd2" y="hd2"/>
                </a:cxn>
                <a:cxn ang="16200000">
                  <a:pos x="wd2" y="hd2"/>
                </a:cxn>
              </a:cxnLst>
              <a:rect l="0" t="0" r="r" b="b"/>
              <a:pathLst>
                <a:path w="21600" h="21600" extrusionOk="0">
                  <a:moveTo>
                    <a:pt x="1479" y="0"/>
                  </a:moveTo>
                  <a:cubicBezTo>
                    <a:pt x="1138" y="0"/>
                    <a:pt x="862" y="345"/>
                    <a:pt x="862" y="771"/>
                  </a:cubicBezTo>
                  <a:lnTo>
                    <a:pt x="862" y="18065"/>
                  </a:lnTo>
                  <a:lnTo>
                    <a:pt x="0" y="18942"/>
                  </a:lnTo>
                  <a:lnTo>
                    <a:pt x="862" y="19819"/>
                  </a:lnTo>
                  <a:lnTo>
                    <a:pt x="862" y="20829"/>
                  </a:lnTo>
                  <a:cubicBezTo>
                    <a:pt x="862" y="21255"/>
                    <a:pt x="1138" y="21600"/>
                    <a:pt x="1479" y="21600"/>
                  </a:cubicBezTo>
                  <a:lnTo>
                    <a:pt x="20983" y="21600"/>
                  </a:lnTo>
                  <a:cubicBezTo>
                    <a:pt x="21324" y="21600"/>
                    <a:pt x="21600" y="21255"/>
                    <a:pt x="21600" y="20829"/>
                  </a:cubicBezTo>
                  <a:lnTo>
                    <a:pt x="21600" y="771"/>
                  </a:lnTo>
                  <a:cubicBezTo>
                    <a:pt x="21600" y="345"/>
                    <a:pt x="21324" y="0"/>
                    <a:pt x="20983" y="0"/>
                  </a:cubicBezTo>
                  <a:lnTo>
                    <a:pt x="1479" y="0"/>
                  </a:lnTo>
                  <a:close/>
                </a:path>
              </a:pathLst>
            </a:custGeom>
            <a:solidFill>
              <a:srgbClr val="FFFFFF"/>
            </a:solidFill>
            <a:ln w="12700" cap="flat">
              <a:solidFill>
                <a:schemeClr val="accent1"/>
              </a:solidFill>
              <a:prstDash val="solid"/>
              <a:miter lim="800000"/>
            </a:ln>
            <a:effectLst/>
          </p:spPr>
          <p:txBody>
            <a:bodyPr wrap="square" lIns="45719" tIns="45719" rIns="45719" bIns="45719" numCol="1" anchor="ctr">
              <a:noAutofit/>
            </a:bodyPr>
            <a:lstStyle/>
            <a:p>
              <a:pPr>
                <a:defRPr>
                  <a:solidFill>
                    <a:srgbClr val="000000"/>
                  </a:solidFill>
                </a:defRPr>
              </a:pPr>
              <a:endParaRPr/>
            </a:p>
          </p:txBody>
        </p:sp>
        <p:sp>
          <p:nvSpPr>
            <p:cNvPr id="296" name="V2 has 4 components:…"/>
            <p:cNvSpPr txBox="1"/>
            <p:nvPr/>
          </p:nvSpPr>
          <p:spPr>
            <a:xfrm>
              <a:off x="139847" y="62343"/>
              <a:ext cx="2877521" cy="245579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p>
              <a:pPr marL="114300" lvl="1" indent="-114300" defTabSz="533400">
                <a:lnSpc>
                  <a:spcPct val="90000"/>
                </a:lnSpc>
                <a:spcBef>
                  <a:spcPts val="200"/>
                </a:spcBef>
                <a:defRPr sz="1200" b="1"/>
              </a:pPr>
              <a:r>
                <a:t>V2 has 4 components:</a:t>
              </a:r>
            </a:p>
            <a:p>
              <a:pPr marL="114300" lvl="1" indent="-114300" defTabSz="533400">
                <a:lnSpc>
                  <a:spcPct val="90000"/>
                </a:lnSpc>
                <a:spcBef>
                  <a:spcPts val="200"/>
                </a:spcBef>
                <a:buSzPct val="100000"/>
                <a:buChar char="•"/>
                <a:defRPr sz="1200"/>
              </a:pPr>
              <a:r>
                <a:t>Enable the customer so that they have the means to consume (inclusion of appropriate value net partners).</a:t>
              </a:r>
            </a:p>
            <a:p>
              <a:pPr marL="114300" lvl="1" indent="-114300" defTabSz="533400">
                <a:lnSpc>
                  <a:spcPct val="90000"/>
                </a:lnSpc>
                <a:spcBef>
                  <a:spcPts val="200"/>
                </a:spcBef>
                <a:buSzPct val="100000"/>
                <a:buChar char="•"/>
                <a:defRPr sz="1200"/>
              </a:pPr>
              <a:r>
                <a:t>Customizability so that each individual customer can consume in their own way and fit into their own consumption system.</a:t>
              </a:r>
            </a:p>
            <a:p>
              <a:pPr marL="114300" lvl="1" indent="-114300" defTabSz="533400">
                <a:lnSpc>
                  <a:spcPct val="90000"/>
                </a:lnSpc>
                <a:spcBef>
                  <a:spcPts val="200"/>
                </a:spcBef>
                <a:buSzPct val="100000"/>
                <a:buChar char="•"/>
                <a:defRPr sz="1200"/>
              </a:pPr>
              <a:r>
                <a:t>The value proposition reduces the amount of work the customer must do to experience the benefit.</a:t>
              </a:r>
            </a:p>
            <a:p>
              <a:pPr marL="114300" lvl="1" indent="-114300" defTabSz="533400">
                <a:lnSpc>
                  <a:spcPct val="90000"/>
                </a:lnSpc>
                <a:spcBef>
                  <a:spcPts val="200"/>
                </a:spcBef>
                <a:buSzPct val="100000"/>
                <a:buChar char="•"/>
                <a:defRPr sz="1200"/>
              </a:pPr>
              <a:r>
                <a:t>Value proposition traverses the last mile – removes every barrier prior to the act of consumption.</a:t>
              </a:r>
            </a:p>
          </p:txBody>
        </p:sp>
      </p:grpSp>
      <p:grpSp>
        <p:nvGrpSpPr>
          <p:cNvPr id="300" name="Group"/>
          <p:cNvGrpSpPr/>
          <p:nvPr/>
        </p:nvGrpSpPr>
        <p:grpSpPr>
          <a:xfrm>
            <a:off x="237950" y="695801"/>
            <a:ext cx="3253979" cy="2271714"/>
            <a:chOff x="0" y="0"/>
            <a:chExt cx="3253978" cy="2271712"/>
          </a:xfrm>
        </p:grpSpPr>
        <p:sp>
          <p:nvSpPr>
            <p:cNvPr id="298" name="Callout"/>
            <p:cNvSpPr/>
            <p:nvPr/>
          </p:nvSpPr>
          <p:spPr>
            <a:xfrm>
              <a:off x="0" y="0"/>
              <a:ext cx="3253979" cy="2271713"/>
            </a:xfrm>
            <a:custGeom>
              <a:avLst/>
              <a:gdLst/>
              <a:ahLst/>
              <a:cxnLst>
                <a:cxn ang="0">
                  <a:pos x="wd2" y="hd2"/>
                </a:cxn>
                <a:cxn ang="5400000">
                  <a:pos x="wd2" y="hd2"/>
                </a:cxn>
                <a:cxn ang="10800000">
                  <a:pos x="wd2" y="hd2"/>
                </a:cxn>
                <a:cxn ang="16200000">
                  <a:pos x="wd2" y="hd2"/>
                </a:cxn>
              </a:cxnLst>
              <a:rect l="0" t="0" r="r" b="b"/>
              <a:pathLst>
                <a:path w="21600" h="21600" extrusionOk="0">
                  <a:moveTo>
                    <a:pt x="611" y="0"/>
                  </a:moveTo>
                  <a:cubicBezTo>
                    <a:pt x="274" y="0"/>
                    <a:pt x="0" y="392"/>
                    <a:pt x="0" y="875"/>
                  </a:cubicBezTo>
                  <a:lnTo>
                    <a:pt x="0" y="20725"/>
                  </a:lnTo>
                  <a:cubicBezTo>
                    <a:pt x="0" y="21208"/>
                    <a:pt x="274" y="21600"/>
                    <a:pt x="611" y="21600"/>
                  </a:cubicBezTo>
                  <a:lnTo>
                    <a:pt x="19924" y="21600"/>
                  </a:lnTo>
                  <a:cubicBezTo>
                    <a:pt x="20262" y="21600"/>
                    <a:pt x="20536" y="21208"/>
                    <a:pt x="20536" y="20725"/>
                  </a:cubicBezTo>
                  <a:lnTo>
                    <a:pt x="20536" y="18992"/>
                  </a:lnTo>
                  <a:lnTo>
                    <a:pt x="21600" y="18000"/>
                  </a:lnTo>
                  <a:lnTo>
                    <a:pt x="20536" y="17008"/>
                  </a:lnTo>
                  <a:lnTo>
                    <a:pt x="20536" y="875"/>
                  </a:lnTo>
                  <a:cubicBezTo>
                    <a:pt x="20536" y="392"/>
                    <a:pt x="20262" y="0"/>
                    <a:pt x="19924" y="0"/>
                  </a:cubicBezTo>
                  <a:lnTo>
                    <a:pt x="611" y="0"/>
                  </a:lnTo>
                  <a:close/>
                </a:path>
              </a:pathLst>
            </a:custGeom>
            <a:solidFill>
              <a:srgbClr val="FFFFFF"/>
            </a:solidFill>
            <a:ln w="12700" cap="flat">
              <a:solidFill>
                <a:schemeClr val="accent1"/>
              </a:solidFill>
              <a:prstDash val="solid"/>
              <a:miter lim="800000"/>
            </a:ln>
            <a:effectLst/>
          </p:spPr>
          <p:txBody>
            <a:bodyPr wrap="square" lIns="45719" tIns="45719" rIns="45719" bIns="45719" numCol="1" anchor="ctr">
              <a:noAutofit/>
            </a:bodyPr>
            <a:lstStyle/>
            <a:p>
              <a:pPr>
                <a:defRPr>
                  <a:solidFill>
                    <a:srgbClr val="000000"/>
                  </a:solidFill>
                </a:defRPr>
              </a:pPr>
              <a:endParaRPr/>
            </a:p>
          </p:txBody>
        </p:sp>
        <p:sp>
          <p:nvSpPr>
            <p:cNvPr id="299" name="V1 has 4 components:…"/>
            <p:cNvSpPr txBox="1"/>
            <p:nvPr/>
          </p:nvSpPr>
          <p:spPr>
            <a:xfrm>
              <a:off x="118059" y="144779"/>
              <a:ext cx="2862558" cy="193135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p>
              <a:pPr marL="114300" lvl="1" indent="-114300" defTabSz="533400">
                <a:lnSpc>
                  <a:spcPct val="90000"/>
                </a:lnSpc>
                <a:spcBef>
                  <a:spcPts val="200"/>
                </a:spcBef>
                <a:defRPr sz="1200" b="1"/>
              </a:pPr>
              <a:r>
                <a:t>V1 has 4 components:</a:t>
              </a:r>
            </a:p>
            <a:p>
              <a:pPr marL="114300" lvl="1" indent="-114300" defTabSz="533400">
                <a:lnSpc>
                  <a:spcPct val="90000"/>
                </a:lnSpc>
                <a:spcBef>
                  <a:spcPts val="200"/>
                </a:spcBef>
                <a:buSzPct val="100000"/>
                <a:buFont typeface="Arial"/>
                <a:buChar char="•"/>
                <a:defRPr sz="1200"/>
              </a:pPr>
              <a:r>
                <a:t>A full, deep understanding of the customer’s dissatisfactions from the perspective of their preferences.</a:t>
              </a:r>
            </a:p>
            <a:p>
              <a:pPr marL="114300" lvl="1" indent="-114300" defTabSz="533400">
                <a:lnSpc>
                  <a:spcPct val="90000"/>
                </a:lnSpc>
                <a:spcBef>
                  <a:spcPts val="200"/>
                </a:spcBef>
                <a:buSzPct val="100000"/>
                <a:buFont typeface="Arial"/>
                <a:buChar char="•"/>
                <a:defRPr sz="1200"/>
              </a:pPr>
              <a:r>
                <a:t>A measure of the importance of the need on their scale of values.</a:t>
              </a:r>
            </a:p>
            <a:p>
              <a:pPr marL="114300" lvl="1" indent="-114300" defTabSz="533400">
                <a:lnSpc>
                  <a:spcPct val="90000"/>
                </a:lnSpc>
                <a:spcBef>
                  <a:spcPts val="200"/>
                </a:spcBef>
                <a:buSzPct val="100000"/>
                <a:buFont typeface="Arial"/>
                <a:buChar char="•"/>
                <a:defRPr sz="1200"/>
              </a:pPr>
              <a:r>
                <a:t>Confirmation that customers recognize the business’s capability to meet the need.</a:t>
              </a:r>
            </a:p>
            <a:p>
              <a:pPr marL="114300" lvl="1" indent="-114300" defTabSz="533400">
                <a:lnSpc>
                  <a:spcPct val="90000"/>
                </a:lnSpc>
                <a:spcBef>
                  <a:spcPts val="200"/>
                </a:spcBef>
                <a:buSzPct val="100000"/>
                <a:buFont typeface="Arial"/>
                <a:buChar char="•"/>
                <a:defRPr sz="1200"/>
              </a:pPr>
              <a:r>
                <a:t>The business’s own confirmation of capacity to meet the need.</a:t>
              </a:r>
            </a:p>
          </p:txBody>
        </p:sp>
      </p:grpSp>
      <p:grpSp>
        <p:nvGrpSpPr>
          <p:cNvPr id="303" name="Group"/>
          <p:cNvGrpSpPr/>
          <p:nvPr/>
        </p:nvGrpSpPr>
        <p:grpSpPr>
          <a:xfrm>
            <a:off x="3592728" y="939828"/>
            <a:ext cx="2484822" cy="2484821"/>
            <a:chOff x="0" y="0"/>
            <a:chExt cx="2484820" cy="2484820"/>
          </a:xfrm>
        </p:grpSpPr>
        <p:sp>
          <p:nvSpPr>
            <p:cNvPr id="301" name="Shape"/>
            <p:cNvSpPr/>
            <p:nvPr/>
          </p:nvSpPr>
          <p:spPr>
            <a:xfrm>
              <a:off x="0" y="0"/>
              <a:ext cx="2484821" cy="248482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0" y="9671"/>
                    <a:pt x="9671" y="0"/>
                    <a:pt x="21600" y="0"/>
                  </a:cubicBezTo>
                  <a:lnTo>
                    <a:pt x="21600" y="21600"/>
                  </a:lnTo>
                  <a:close/>
                </a:path>
              </a:pathLst>
            </a:custGeom>
            <a:solidFill>
              <a:schemeClr val="accent1"/>
            </a:solidFill>
            <a:ln w="12700" cap="flat">
              <a:noFill/>
              <a:miter lim="400000"/>
            </a:ln>
            <a:effectLst/>
          </p:spPr>
          <p:txBody>
            <a:bodyPr wrap="square" lIns="45719" tIns="45719" rIns="45719" bIns="45719" numCol="1" anchor="ctr">
              <a:noAutofit/>
            </a:bodyPr>
            <a:lstStyle/>
            <a:p>
              <a:pPr algn="ctr" defTabSz="1244600">
                <a:lnSpc>
                  <a:spcPct val="90000"/>
                </a:lnSpc>
                <a:spcBef>
                  <a:spcPts val="700"/>
                </a:spcBef>
                <a:defRPr>
                  <a:solidFill>
                    <a:srgbClr val="FFFFFF"/>
                  </a:solidFill>
                </a:defRPr>
              </a:pPr>
              <a:endParaRPr/>
            </a:p>
          </p:txBody>
        </p:sp>
        <p:sp>
          <p:nvSpPr>
            <p:cNvPr id="302" name="V1: Value Potential"/>
            <p:cNvSpPr txBox="1"/>
            <p:nvPr/>
          </p:nvSpPr>
          <p:spPr>
            <a:xfrm>
              <a:off x="429925" y="995159"/>
              <a:ext cx="1978882" cy="104890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99136" tIns="199136" rIns="199136" bIns="199136" numCol="1" anchor="ctr">
              <a:noAutofit/>
            </a:bodyPr>
            <a:lstStyle/>
            <a:p>
              <a:pPr algn="ctr" defTabSz="1244600">
                <a:lnSpc>
                  <a:spcPct val="90000"/>
                </a:lnSpc>
                <a:spcBef>
                  <a:spcPts val="1100"/>
                </a:spcBef>
                <a:defRPr sz="2500">
                  <a:solidFill>
                    <a:srgbClr val="FFFFFF"/>
                  </a:solidFill>
                </a:defRPr>
              </a:pPr>
              <a:r>
                <a:rPr b="1"/>
                <a:t>V1:</a:t>
              </a:r>
              <a:r>
                <a:t> Value Potential</a:t>
              </a:r>
            </a:p>
          </p:txBody>
        </p:sp>
      </p:grpSp>
      <p:grpSp>
        <p:nvGrpSpPr>
          <p:cNvPr id="306" name="Group"/>
          <p:cNvGrpSpPr/>
          <p:nvPr/>
        </p:nvGrpSpPr>
        <p:grpSpPr>
          <a:xfrm>
            <a:off x="6066125" y="939828"/>
            <a:ext cx="2535505" cy="2484821"/>
            <a:chOff x="0" y="0"/>
            <a:chExt cx="2535503" cy="2484820"/>
          </a:xfrm>
        </p:grpSpPr>
        <p:sp>
          <p:nvSpPr>
            <p:cNvPr id="304" name="Shape"/>
            <p:cNvSpPr/>
            <p:nvPr/>
          </p:nvSpPr>
          <p:spPr>
            <a:xfrm flipH="1">
              <a:off x="50682" y="0"/>
              <a:ext cx="2484822" cy="248482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0" y="9671"/>
                    <a:pt x="9671" y="0"/>
                    <a:pt x="21600" y="0"/>
                  </a:cubicBezTo>
                  <a:lnTo>
                    <a:pt x="21600" y="21600"/>
                  </a:lnTo>
                  <a:close/>
                </a:path>
              </a:pathLst>
            </a:custGeom>
            <a:solidFill>
              <a:schemeClr val="accent1"/>
            </a:solidFill>
            <a:ln w="12700" cap="flat">
              <a:noFill/>
              <a:miter lim="400000"/>
            </a:ln>
            <a:effectLst/>
          </p:spPr>
          <p:txBody>
            <a:bodyPr wrap="square" lIns="45719" tIns="45719" rIns="45719" bIns="45719" numCol="1" anchor="ctr">
              <a:noAutofit/>
            </a:bodyPr>
            <a:lstStyle/>
            <a:p>
              <a:pPr algn="ctr" defTabSz="1244600">
                <a:lnSpc>
                  <a:spcPct val="90000"/>
                </a:lnSpc>
                <a:spcBef>
                  <a:spcPts val="700"/>
                </a:spcBef>
                <a:defRPr>
                  <a:solidFill>
                    <a:srgbClr val="FFFFFF"/>
                  </a:solidFill>
                </a:defRPr>
              </a:pPr>
              <a:endParaRPr/>
            </a:p>
          </p:txBody>
        </p:sp>
        <p:sp>
          <p:nvSpPr>
            <p:cNvPr id="305" name="Group"/>
            <p:cNvSpPr txBox="1"/>
            <p:nvPr/>
          </p:nvSpPr>
          <p:spPr>
            <a:xfrm>
              <a:off x="0" y="1009159"/>
              <a:ext cx="2300959" cy="101391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99136" tIns="199136" rIns="199136" bIns="199136" numCol="1" anchor="ctr">
              <a:noAutofit/>
            </a:bodyPr>
            <a:lstStyle/>
            <a:p>
              <a:pPr algn="ctr" defTabSz="1244600">
                <a:lnSpc>
                  <a:spcPct val="90000"/>
                </a:lnSpc>
                <a:spcBef>
                  <a:spcPts val="1100"/>
                </a:spcBef>
                <a:defRPr sz="2500">
                  <a:solidFill>
                    <a:srgbClr val="FFFFFF"/>
                  </a:solidFill>
                </a:defRPr>
              </a:pPr>
              <a:r>
                <a:rPr b="1"/>
                <a:t>V2:</a:t>
              </a:r>
              <a:r>
                <a:t> Value Facilitation</a:t>
              </a:r>
            </a:p>
          </p:txBody>
        </p:sp>
      </p:grpSp>
      <p:sp>
        <p:nvSpPr>
          <p:cNvPr id="307" name="TextBox 2"/>
          <p:cNvSpPr txBox="1"/>
          <p:nvPr/>
        </p:nvSpPr>
        <p:spPr>
          <a:xfrm>
            <a:off x="2301721" y="160985"/>
            <a:ext cx="7588558" cy="392471"/>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2400"/>
            </a:lvl1pPr>
          </a:lstStyle>
          <a:p>
            <a:r>
              <a:t>Consumers And Entrepreneurs Navigating Value Uncertainty.</a:t>
            </a:r>
          </a:p>
        </p:txBody>
      </p:sp>
      <p:sp>
        <p:nvSpPr>
          <p:cNvPr id="308" name="TextBox 4"/>
          <p:cNvSpPr txBox="1"/>
          <p:nvPr/>
        </p:nvSpPr>
        <p:spPr>
          <a:xfrm>
            <a:off x="3759743" y="521360"/>
            <a:ext cx="4672514" cy="277997"/>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1500"/>
            </a:lvl1pPr>
          </a:lstStyle>
          <a:p>
            <a:r>
              <a:t>In A Joint Never-Ending Quest Towards Higher Value States.</a:t>
            </a:r>
          </a:p>
        </p:txBody>
      </p:sp>
      <p:grpSp>
        <p:nvGrpSpPr>
          <p:cNvPr id="311" name="Group"/>
          <p:cNvGrpSpPr/>
          <p:nvPr/>
        </p:nvGrpSpPr>
        <p:grpSpPr>
          <a:xfrm>
            <a:off x="3595062" y="3455959"/>
            <a:ext cx="2484822" cy="2484822"/>
            <a:chOff x="0" y="0"/>
            <a:chExt cx="2484821" cy="2484820"/>
          </a:xfrm>
        </p:grpSpPr>
        <p:sp>
          <p:nvSpPr>
            <p:cNvPr id="309" name="Shape"/>
            <p:cNvSpPr/>
            <p:nvPr/>
          </p:nvSpPr>
          <p:spPr>
            <a:xfrm rot="10800000" flipH="1">
              <a:off x="0" y="0"/>
              <a:ext cx="2484821" cy="248482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0" y="9671"/>
                    <a:pt x="9671" y="0"/>
                    <a:pt x="21600" y="0"/>
                  </a:cubicBezTo>
                  <a:lnTo>
                    <a:pt x="21600" y="21600"/>
                  </a:lnTo>
                  <a:close/>
                </a:path>
              </a:pathLst>
            </a:custGeom>
            <a:solidFill>
              <a:schemeClr val="accent1"/>
            </a:solidFill>
            <a:ln w="12700" cap="flat">
              <a:noFill/>
              <a:miter lim="400000"/>
            </a:ln>
            <a:effectLst/>
          </p:spPr>
          <p:txBody>
            <a:bodyPr wrap="square" lIns="45719" tIns="45719" rIns="45719" bIns="45719" numCol="1" anchor="ctr">
              <a:noAutofit/>
            </a:bodyPr>
            <a:lstStyle/>
            <a:p>
              <a:pPr algn="ctr" defTabSz="1244600">
                <a:lnSpc>
                  <a:spcPct val="90000"/>
                </a:lnSpc>
                <a:spcBef>
                  <a:spcPts val="700"/>
                </a:spcBef>
                <a:defRPr>
                  <a:solidFill>
                    <a:srgbClr val="FFFFFF"/>
                  </a:solidFill>
                </a:defRPr>
              </a:pPr>
              <a:endParaRPr/>
            </a:p>
          </p:txBody>
        </p:sp>
        <p:sp>
          <p:nvSpPr>
            <p:cNvPr id="310" name="V4: Value Agility"/>
            <p:cNvSpPr txBox="1"/>
            <p:nvPr/>
          </p:nvSpPr>
          <p:spPr>
            <a:xfrm>
              <a:off x="436682" y="401043"/>
              <a:ext cx="1978882" cy="104890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99136" tIns="199136" rIns="199136" bIns="199136" numCol="1" anchor="ctr">
              <a:noAutofit/>
            </a:bodyPr>
            <a:lstStyle/>
            <a:p>
              <a:pPr algn="ctr" defTabSz="1244600">
                <a:lnSpc>
                  <a:spcPct val="90000"/>
                </a:lnSpc>
                <a:spcBef>
                  <a:spcPts val="1100"/>
                </a:spcBef>
                <a:defRPr sz="2500">
                  <a:solidFill>
                    <a:srgbClr val="FFFFFF"/>
                  </a:solidFill>
                </a:defRPr>
              </a:pPr>
              <a:r>
                <a:rPr b="1"/>
                <a:t>V4:</a:t>
              </a:r>
              <a:r>
                <a:t> Value Agility</a:t>
              </a:r>
            </a:p>
          </p:txBody>
        </p:sp>
      </p:grpSp>
      <p:grpSp>
        <p:nvGrpSpPr>
          <p:cNvPr id="314" name="Group"/>
          <p:cNvGrpSpPr/>
          <p:nvPr/>
        </p:nvGrpSpPr>
        <p:grpSpPr>
          <a:xfrm>
            <a:off x="5986141" y="3455959"/>
            <a:ext cx="2615489" cy="2484822"/>
            <a:chOff x="0" y="0"/>
            <a:chExt cx="2615488" cy="2484820"/>
          </a:xfrm>
        </p:grpSpPr>
        <p:sp>
          <p:nvSpPr>
            <p:cNvPr id="312" name="Shape"/>
            <p:cNvSpPr/>
            <p:nvPr/>
          </p:nvSpPr>
          <p:spPr>
            <a:xfrm rot="10800000">
              <a:off x="130667" y="0"/>
              <a:ext cx="2484822" cy="248482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0" y="9671"/>
                    <a:pt x="9671" y="0"/>
                    <a:pt x="21600" y="0"/>
                  </a:cubicBezTo>
                  <a:lnTo>
                    <a:pt x="21600" y="21600"/>
                  </a:lnTo>
                  <a:close/>
                </a:path>
              </a:pathLst>
            </a:custGeom>
            <a:solidFill>
              <a:schemeClr val="accent1"/>
            </a:solidFill>
            <a:ln w="12700" cap="flat">
              <a:noFill/>
              <a:miter lim="400000"/>
            </a:ln>
            <a:effectLst/>
          </p:spPr>
          <p:txBody>
            <a:bodyPr wrap="square" lIns="45719" tIns="45719" rIns="45719" bIns="45719" numCol="1" anchor="ctr">
              <a:noAutofit/>
            </a:bodyPr>
            <a:lstStyle/>
            <a:p>
              <a:pPr algn="ctr" defTabSz="1244600">
                <a:lnSpc>
                  <a:spcPct val="90000"/>
                </a:lnSpc>
                <a:spcBef>
                  <a:spcPts val="700"/>
                </a:spcBef>
                <a:defRPr>
                  <a:solidFill>
                    <a:srgbClr val="FFFFFF"/>
                  </a:solidFill>
                </a:defRPr>
              </a:pPr>
              <a:endParaRPr/>
            </a:p>
          </p:txBody>
        </p:sp>
        <p:sp>
          <p:nvSpPr>
            <p:cNvPr id="313" name="Group"/>
            <p:cNvSpPr txBox="1"/>
            <p:nvPr/>
          </p:nvSpPr>
          <p:spPr>
            <a:xfrm>
              <a:off x="0" y="415043"/>
              <a:ext cx="2479112" cy="109241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99136" tIns="199136" rIns="199136" bIns="199136" numCol="1" anchor="ctr">
              <a:noAutofit/>
            </a:bodyPr>
            <a:lstStyle/>
            <a:p>
              <a:pPr algn="ctr" defTabSz="1244600">
                <a:lnSpc>
                  <a:spcPct val="90000"/>
                </a:lnSpc>
                <a:spcBef>
                  <a:spcPts val="1100"/>
                </a:spcBef>
                <a:defRPr sz="2500">
                  <a:solidFill>
                    <a:srgbClr val="FFFFFF"/>
                  </a:solidFill>
                </a:defRPr>
              </a:pPr>
              <a:r>
                <a:rPr b="1"/>
                <a:t>V3:</a:t>
              </a:r>
              <a:r>
                <a:t> Value Capture</a:t>
              </a:r>
            </a:p>
          </p:txBody>
        </p:sp>
      </p:grpSp>
      <p:sp>
        <p:nvSpPr>
          <p:cNvPr id="315" name="Circle"/>
          <p:cNvSpPr/>
          <p:nvPr/>
        </p:nvSpPr>
        <p:spPr>
          <a:xfrm>
            <a:off x="5461000" y="2794000"/>
            <a:ext cx="1270000" cy="1270000"/>
          </a:xfrm>
          <a:prstGeom prst="ellipse">
            <a:avLst/>
          </a:prstGeom>
          <a:solidFill>
            <a:srgbClr val="FFFFFF"/>
          </a:solidFill>
          <a:ln w="12700">
            <a:miter lim="400000"/>
          </a:ln>
        </p:spPr>
        <p:txBody>
          <a:bodyPr lIns="45719" rIns="45719" anchor="ctr"/>
          <a:lstStyle/>
          <a:p>
            <a:pPr>
              <a:defRPr>
                <a:solidFill>
                  <a:srgbClr val="000000"/>
                </a:solidFill>
              </a:defRPr>
            </a:pPr>
            <a:endParaRPr/>
          </a:p>
        </p:txBody>
      </p:sp>
      <p:sp>
        <p:nvSpPr>
          <p:cNvPr id="316" name="Arrow 2"/>
          <p:cNvSpPr/>
          <p:nvPr/>
        </p:nvSpPr>
        <p:spPr>
          <a:xfrm>
            <a:off x="5532382" y="2975172"/>
            <a:ext cx="1127233" cy="907656"/>
          </a:xfrm>
          <a:custGeom>
            <a:avLst/>
            <a:gdLst/>
            <a:ahLst/>
            <a:cxnLst>
              <a:cxn ang="0">
                <a:pos x="wd2" y="hd2"/>
              </a:cxn>
              <a:cxn ang="5400000">
                <a:pos x="wd2" y="hd2"/>
              </a:cxn>
              <a:cxn ang="10800000">
                <a:pos x="wd2" y="hd2"/>
              </a:cxn>
              <a:cxn ang="16200000">
                <a:pos x="wd2" y="hd2"/>
              </a:cxn>
            </a:cxnLst>
            <a:rect l="0" t="0" r="r" b="b"/>
            <a:pathLst>
              <a:path w="21600" h="21600" extrusionOk="0">
                <a:moveTo>
                  <a:pt x="10749" y="0"/>
                </a:moveTo>
                <a:cubicBezTo>
                  <a:pt x="8457" y="0"/>
                  <a:pt x="6373" y="1103"/>
                  <a:pt x="4819" y="2903"/>
                </a:cubicBezTo>
                <a:lnTo>
                  <a:pt x="6744" y="6147"/>
                </a:lnTo>
                <a:cubicBezTo>
                  <a:pt x="7744" y="4819"/>
                  <a:pt x="9169" y="3989"/>
                  <a:pt x="10749" y="3989"/>
                </a:cubicBezTo>
                <a:cubicBezTo>
                  <a:pt x="13751" y="3989"/>
                  <a:pt x="16189" y="6985"/>
                  <a:pt x="16232" y="10700"/>
                </a:cubicBezTo>
                <a:lnTo>
                  <a:pt x="14265" y="10700"/>
                </a:lnTo>
                <a:lnTo>
                  <a:pt x="17933" y="16883"/>
                </a:lnTo>
                <a:lnTo>
                  <a:pt x="21600" y="10700"/>
                </a:lnTo>
                <a:lnTo>
                  <a:pt x="19444" y="10700"/>
                </a:lnTo>
                <a:cubicBezTo>
                  <a:pt x="19401" y="4782"/>
                  <a:pt x="15525" y="0"/>
                  <a:pt x="10749" y="0"/>
                </a:cubicBezTo>
                <a:close/>
                <a:moveTo>
                  <a:pt x="3667" y="4515"/>
                </a:moveTo>
                <a:lnTo>
                  <a:pt x="0" y="10700"/>
                </a:lnTo>
                <a:lnTo>
                  <a:pt x="2054" y="10700"/>
                </a:lnTo>
                <a:cubicBezTo>
                  <a:pt x="2053" y="10733"/>
                  <a:pt x="2054" y="10767"/>
                  <a:pt x="2054" y="10801"/>
                </a:cubicBezTo>
                <a:cubicBezTo>
                  <a:pt x="2054" y="16766"/>
                  <a:pt x="5946" y="21600"/>
                  <a:pt x="10749" y="21600"/>
                </a:cubicBezTo>
                <a:cubicBezTo>
                  <a:pt x="13080" y="21600"/>
                  <a:pt x="15197" y="20461"/>
                  <a:pt x="16759" y="18607"/>
                </a:cubicBezTo>
                <a:lnTo>
                  <a:pt x="14814" y="15375"/>
                </a:lnTo>
                <a:cubicBezTo>
                  <a:pt x="13811" y="16749"/>
                  <a:pt x="12360" y="17611"/>
                  <a:pt x="10749" y="17611"/>
                </a:cubicBezTo>
                <a:cubicBezTo>
                  <a:pt x="7720" y="17611"/>
                  <a:pt x="5266" y="14563"/>
                  <a:pt x="5266" y="10801"/>
                </a:cubicBezTo>
                <a:cubicBezTo>
                  <a:pt x="5266" y="10767"/>
                  <a:pt x="5265" y="10733"/>
                  <a:pt x="5266" y="10700"/>
                </a:cubicBezTo>
                <a:lnTo>
                  <a:pt x="7335" y="10700"/>
                </a:lnTo>
                <a:lnTo>
                  <a:pt x="3667" y="4515"/>
                </a:lnTo>
                <a:close/>
              </a:path>
            </a:pathLst>
          </a:custGeom>
          <a:solidFill>
            <a:srgbClr val="65B554"/>
          </a:solidFill>
          <a:ln w="12700">
            <a:solidFill>
              <a:schemeClr val="accent1"/>
            </a:solidFill>
            <a:miter/>
          </a:ln>
        </p:spPr>
        <p:txBody>
          <a:bodyPr lIns="45719" rIns="45719" anchor="ctr"/>
          <a:lstStyle/>
          <a:p>
            <a:pPr>
              <a:defRPr>
                <a:solidFill>
                  <a:srgbClr val="000000"/>
                </a:solidFill>
              </a:defRPr>
            </a:pPr>
            <a:endParaRPr/>
          </a:p>
        </p:txBody>
      </p:sp>
      <p:pic>
        <p:nvPicPr>
          <p:cNvPr id="317" name="e4b-logo-w.jpg" descr="e4b-logo-w.jpg"/>
          <p:cNvPicPr>
            <a:picLocks noChangeAspect="1"/>
          </p:cNvPicPr>
          <p:nvPr/>
        </p:nvPicPr>
        <p:blipFill>
          <a:blip r:embed="rId3"/>
          <a:stretch>
            <a:fillRect/>
          </a:stretch>
        </p:blipFill>
        <p:spPr>
          <a:xfrm>
            <a:off x="5091663" y="5972090"/>
            <a:ext cx="1990777" cy="716681"/>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fill="hold" grpId="1" nodeType="clickEffect">
                                  <p:stCondLst>
                                    <p:cond delay="0"/>
                                  </p:stCondLst>
                                  <p:iterate>
                                    <p:tmAbs val="0"/>
                                  </p:iterate>
                                  <p:childTnLst>
                                    <p:set>
                                      <p:cBhvr>
                                        <p:cTn id="6" fill="hold"/>
                                        <p:tgtEl>
                                          <p:spTgt spid="303"/>
                                        </p:tgtEl>
                                        <p:attrNameLst>
                                          <p:attrName>style.visibility</p:attrName>
                                        </p:attrNameLst>
                                      </p:cBhvr>
                                      <p:to>
                                        <p:strVal val="visible"/>
                                      </p:to>
                                    </p:set>
                                    <p:animEffect transition="in" filter="fade">
                                      <p:cBhvr>
                                        <p:cTn id="7" dur="1000"/>
                                        <p:tgtEl>
                                          <p:spTgt spid="303"/>
                                        </p:tgtEl>
                                      </p:cBhvr>
                                    </p:animEffect>
                                  </p:childTnLst>
                                </p:cTn>
                              </p:par>
                            </p:childTnLst>
                          </p:cTn>
                        </p:par>
                        <p:par>
                          <p:cTn id="8" fill="hold">
                            <p:stCondLst>
                              <p:cond delay="1000"/>
                            </p:stCondLst>
                            <p:childTnLst>
                              <p:par>
                                <p:cTn id="9" presetID="10" presetClass="entr" fill="hold" grpId="2" nodeType="afterEffect">
                                  <p:stCondLst>
                                    <p:cond delay="0"/>
                                  </p:stCondLst>
                                  <p:iterate>
                                    <p:tmAbs val="0"/>
                                  </p:iterate>
                                  <p:childTnLst>
                                    <p:set>
                                      <p:cBhvr>
                                        <p:cTn id="10" fill="hold"/>
                                        <p:tgtEl>
                                          <p:spTgt spid="300"/>
                                        </p:tgtEl>
                                        <p:attrNameLst>
                                          <p:attrName>style.visibility</p:attrName>
                                        </p:attrNameLst>
                                      </p:cBhvr>
                                      <p:to>
                                        <p:strVal val="visible"/>
                                      </p:to>
                                    </p:set>
                                    <p:animEffect transition="in" filter="fade">
                                      <p:cBhvr>
                                        <p:cTn id="11" dur="1000"/>
                                        <p:tgtEl>
                                          <p:spTgt spid="300"/>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fill="hold" grpId="3" nodeType="clickEffect">
                                  <p:stCondLst>
                                    <p:cond delay="0"/>
                                  </p:stCondLst>
                                  <p:iterate>
                                    <p:tmAbs val="0"/>
                                  </p:iterate>
                                  <p:childTnLst>
                                    <p:set>
                                      <p:cBhvr>
                                        <p:cTn id="15" fill="hold"/>
                                        <p:tgtEl>
                                          <p:spTgt spid="306"/>
                                        </p:tgtEl>
                                        <p:attrNameLst>
                                          <p:attrName>style.visibility</p:attrName>
                                        </p:attrNameLst>
                                      </p:cBhvr>
                                      <p:to>
                                        <p:strVal val="visible"/>
                                      </p:to>
                                    </p:set>
                                    <p:animEffect transition="in" filter="fade">
                                      <p:cBhvr>
                                        <p:cTn id="16" dur="1000"/>
                                        <p:tgtEl>
                                          <p:spTgt spid="306"/>
                                        </p:tgtEl>
                                      </p:cBhvr>
                                    </p:animEffect>
                                  </p:childTnLst>
                                </p:cTn>
                              </p:par>
                            </p:childTnLst>
                          </p:cTn>
                        </p:par>
                        <p:par>
                          <p:cTn id="17" fill="hold">
                            <p:stCondLst>
                              <p:cond delay="1000"/>
                            </p:stCondLst>
                            <p:childTnLst>
                              <p:par>
                                <p:cTn id="18" presetID="10" presetClass="entr" fill="hold" grpId="4" nodeType="afterEffect">
                                  <p:stCondLst>
                                    <p:cond delay="0"/>
                                  </p:stCondLst>
                                  <p:iterate>
                                    <p:tmAbs val="0"/>
                                  </p:iterate>
                                  <p:childTnLst>
                                    <p:set>
                                      <p:cBhvr>
                                        <p:cTn id="19" fill="hold"/>
                                        <p:tgtEl>
                                          <p:spTgt spid="297"/>
                                        </p:tgtEl>
                                        <p:attrNameLst>
                                          <p:attrName>style.visibility</p:attrName>
                                        </p:attrNameLst>
                                      </p:cBhvr>
                                      <p:to>
                                        <p:strVal val="visible"/>
                                      </p:to>
                                    </p:set>
                                    <p:animEffect transition="in" filter="fade">
                                      <p:cBhvr>
                                        <p:cTn id="20" dur="1000"/>
                                        <p:tgtEl>
                                          <p:spTgt spid="297"/>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fill="hold" grpId="5" nodeType="clickEffect">
                                  <p:stCondLst>
                                    <p:cond delay="0"/>
                                  </p:stCondLst>
                                  <p:iterate>
                                    <p:tmAbs val="0"/>
                                  </p:iterate>
                                  <p:childTnLst>
                                    <p:set>
                                      <p:cBhvr>
                                        <p:cTn id="24" fill="hold"/>
                                        <p:tgtEl>
                                          <p:spTgt spid="314"/>
                                        </p:tgtEl>
                                        <p:attrNameLst>
                                          <p:attrName>style.visibility</p:attrName>
                                        </p:attrNameLst>
                                      </p:cBhvr>
                                      <p:to>
                                        <p:strVal val="visible"/>
                                      </p:to>
                                    </p:set>
                                    <p:animEffect transition="in" filter="fade">
                                      <p:cBhvr>
                                        <p:cTn id="25" dur="1000"/>
                                        <p:tgtEl>
                                          <p:spTgt spid="314"/>
                                        </p:tgtEl>
                                      </p:cBhvr>
                                    </p:animEffect>
                                  </p:childTnLst>
                                </p:cTn>
                              </p:par>
                            </p:childTnLst>
                          </p:cTn>
                        </p:par>
                        <p:par>
                          <p:cTn id="26" fill="hold">
                            <p:stCondLst>
                              <p:cond delay="1000"/>
                            </p:stCondLst>
                            <p:childTnLst>
                              <p:par>
                                <p:cTn id="27" presetID="10" presetClass="entr" fill="hold" grpId="6" nodeType="afterEffect">
                                  <p:stCondLst>
                                    <p:cond delay="0"/>
                                  </p:stCondLst>
                                  <p:iterate>
                                    <p:tmAbs val="0"/>
                                  </p:iterate>
                                  <p:childTnLst>
                                    <p:set>
                                      <p:cBhvr>
                                        <p:cTn id="28" fill="hold"/>
                                        <p:tgtEl>
                                          <p:spTgt spid="291"/>
                                        </p:tgtEl>
                                        <p:attrNameLst>
                                          <p:attrName>style.visibility</p:attrName>
                                        </p:attrNameLst>
                                      </p:cBhvr>
                                      <p:to>
                                        <p:strVal val="visible"/>
                                      </p:to>
                                    </p:set>
                                    <p:animEffect transition="in" filter="fade">
                                      <p:cBhvr>
                                        <p:cTn id="29" dur="1000"/>
                                        <p:tgtEl>
                                          <p:spTgt spid="291"/>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fill="hold" grpId="7" nodeType="clickEffect">
                                  <p:stCondLst>
                                    <p:cond delay="0"/>
                                  </p:stCondLst>
                                  <p:iterate>
                                    <p:tmAbs val="0"/>
                                  </p:iterate>
                                  <p:childTnLst>
                                    <p:set>
                                      <p:cBhvr>
                                        <p:cTn id="33" fill="hold"/>
                                        <p:tgtEl>
                                          <p:spTgt spid="311"/>
                                        </p:tgtEl>
                                        <p:attrNameLst>
                                          <p:attrName>style.visibility</p:attrName>
                                        </p:attrNameLst>
                                      </p:cBhvr>
                                      <p:to>
                                        <p:strVal val="visible"/>
                                      </p:to>
                                    </p:set>
                                    <p:animEffect transition="in" filter="fade">
                                      <p:cBhvr>
                                        <p:cTn id="34" dur="1000"/>
                                        <p:tgtEl>
                                          <p:spTgt spid="311"/>
                                        </p:tgtEl>
                                      </p:cBhvr>
                                    </p:animEffect>
                                  </p:childTnLst>
                                </p:cTn>
                              </p:par>
                            </p:childTnLst>
                          </p:cTn>
                        </p:par>
                        <p:par>
                          <p:cTn id="35" fill="hold">
                            <p:stCondLst>
                              <p:cond delay="1000"/>
                            </p:stCondLst>
                            <p:childTnLst>
                              <p:par>
                                <p:cTn id="36" presetID="10" presetClass="entr" fill="hold" grpId="8" nodeType="afterEffect">
                                  <p:stCondLst>
                                    <p:cond delay="0"/>
                                  </p:stCondLst>
                                  <p:iterate>
                                    <p:tmAbs val="0"/>
                                  </p:iterate>
                                  <p:childTnLst>
                                    <p:set>
                                      <p:cBhvr>
                                        <p:cTn id="37" fill="hold"/>
                                        <p:tgtEl>
                                          <p:spTgt spid="294"/>
                                        </p:tgtEl>
                                        <p:attrNameLst>
                                          <p:attrName>style.visibility</p:attrName>
                                        </p:attrNameLst>
                                      </p:cBhvr>
                                      <p:to>
                                        <p:strVal val="visible"/>
                                      </p:to>
                                    </p:set>
                                    <p:animEffect transition="in" filter="fade">
                                      <p:cBhvr>
                                        <p:cTn id="38" dur="1000"/>
                                        <p:tgtEl>
                                          <p:spTgt spid="294"/>
                                        </p:tgtEl>
                                      </p:cBhvr>
                                    </p:animEffect>
                                  </p:childTnLst>
                                </p:cTn>
                              </p:par>
                            </p:childTnLst>
                          </p:cTn>
                        </p:par>
                        <p:par>
                          <p:cTn id="39" fill="hold">
                            <p:stCondLst>
                              <p:cond delay="2000"/>
                            </p:stCondLst>
                            <p:childTnLst>
                              <p:par>
                                <p:cTn id="40" presetID="10" presetClass="entr" fill="hold" grpId="9" nodeType="afterEffect">
                                  <p:stCondLst>
                                    <p:cond delay="0"/>
                                  </p:stCondLst>
                                  <p:iterate type="lt">
                                    <p:tmAbs val="0"/>
                                  </p:iterate>
                                  <p:childTnLst>
                                    <p:set>
                                      <p:cBhvr>
                                        <p:cTn id="41" fill="hold"/>
                                        <p:tgtEl>
                                          <p:spTgt spid="316"/>
                                        </p:tgtEl>
                                        <p:attrNameLst>
                                          <p:attrName>style.visibility</p:attrName>
                                        </p:attrNameLst>
                                      </p:cBhvr>
                                      <p:to>
                                        <p:strVal val="visible"/>
                                      </p:to>
                                    </p:set>
                                    <p:animEffect transition="in" filter="fade">
                                      <p:cBhvr>
                                        <p:cTn id="42" dur="1000"/>
                                        <p:tgtEl>
                                          <p:spTgt spid="3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1" grpId="6" animBg="1" advAuto="0"/>
      <p:bldP spid="294" grpId="8" animBg="1" advAuto="0"/>
      <p:bldP spid="297" grpId="4" animBg="1" advAuto="0"/>
      <p:bldP spid="300" grpId="2" animBg="1" advAuto="0"/>
      <p:bldP spid="303" grpId="1" animBg="1" advAuto="0"/>
      <p:bldP spid="306" grpId="3" animBg="1" advAuto="0"/>
      <p:bldP spid="311" grpId="7" animBg="1" advAuto="0"/>
      <p:bldP spid="314" grpId="5" animBg="1" advAuto="0"/>
      <p:bldP spid="316" grpId="9" animBg="1" advAuto="0"/>
    </p:bldLst>
  </p:timing>
</p:sld>
</file>

<file path=ppt/theme/theme1.xml><?xml version="1.0" encoding="utf-8"?>
<a:theme xmlns:a="http://schemas.openxmlformats.org/drawingml/2006/main" name="Office Theme">
  <a:themeElements>
    <a:clrScheme name="Office Theme">
      <a:dk1>
        <a:srgbClr val="0C436B"/>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C436B"/>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C436B"/>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1480</Words>
  <Application>Microsoft Macintosh PowerPoint</Application>
  <PresentationFormat>Widescreen</PresentationFormat>
  <Paragraphs>101</Paragraphs>
  <Slides>6</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Calibri</vt:lpstr>
      <vt:lpstr>Source Sans Pro Regular</vt:lpstr>
      <vt:lpstr>Office Theme</vt:lpstr>
      <vt:lpstr>The Value Generation  Business Model</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Value Generation  Business Model</dc:title>
  <cp:lastModifiedBy>Hunter Hastings</cp:lastModifiedBy>
  <cp:revision>1</cp:revision>
  <dcterms:modified xsi:type="dcterms:W3CDTF">2021-03-09T02:02:43Z</dcterms:modified>
</cp:coreProperties>
</file>